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9" r:id="rId4"/>
    <p:sldId id="270" r:id="rId5"/>
    <p:sldId id="277" r:id="rId6"/>
    <p:sldId id="271" r:id="rId7"/>
    <p:sldId id="275" r:id="rId8"/>
    <p:sldId id="276" r:id="rId9"/>
    <p:sldId id="257" r:id="rId10"/>
    <p:sldId id="258" r:id="rId11"/>
    <p:sldId id="264" r:id="rId12"/>
    <p:sldId id="260" r:id="rId13"/>
    <p:sldId id="265" r:id="rId14"/>
    <p:sldId id="261" r:id="rId15"/>
    <p:sldId id="262" r:id="rId16"/>
    <p:sldId id="278" r:id="rId17"/>
    <p:sldId id="283" r:id="rId18"/>
    <p:sldId id="279" r:id="rId19"/>
    <p:sldId id="280" r:id="rId20"/>
    <p:sldId id="281" r:id="rId21"/>
    <p:sldId id="282" r:id="rId22"/>
    <p:sldId id="284" r:id="rId23"/>
    <p:sldId id="285" r:id="rId24"/>
    <p:sldId id="286" r:id="rId25"/>
    <p:sldId id="288" r:id="rId26"/>
    <p:sldId id="290" r:id="rId27"/>
    <p:sldId id="29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34" autoAdjust="0"/>
    <p:restoredTop sz="94660"/>
  </p:normalViewPr>
  <p:slideViewPr>
    <p:cSldViewPr>
      <p:cViewPr>
        <p:scale>
          <a:sx n="69" d="100"/>
          <a:sy n="69" d="100"/>
        </p:scale>
        <p:origin x="-160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7800000" scaled="0"/>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b="1" dirty="0"/>
              <a:t>محتوا چيست</a:t>
            </a:r>
            <a:endParaRPr lang="fa-IR" dirty="0"/>
          </a:p>
        </p:txBody>
      </p:sp>
      <p:sp>
        <p:nvSpPr>
          <p:cNvPr id="3" name="Subtitle 2"/>
          <p:cNvSpPr>
            <a:spLocks noGrp="1"/>
          </p:cNvSpPr>
          <p:nvPr>
            <p:ph type="subTitle" idx="1"/>
          </p:nvPr>
        </p:nvSpPr>
        <p:spPr/>
        <p:txBody>
          <a:bodyPr/>
          <a:lstStyle/>
          <a:p>
            <a:endParaRPr lang="fa-IR" dirty="0"/>
          </a:p>
        </p:txBody>
      </p:sp>
    </p:spTree>
    <p:extLst>
      <p:ext uri="{BB962C8B-B14F-4D97-AF65-F5344CB8AC3E}">
        <p14:creationId xmlns:p14="http://schemas.microsoft.com/office/powerpoint/2010/main" val="2863602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i="1" dirty="0" smtClean="0"/>
              <a:t>2- رابطه </a:t>
            </a:r>
            <a:r>
              <a:rPr lang="fa-IR" b="1" i="1" dirty="0"/>
              <a:t>محتوا و </a:t>
            </a:r>
            <a:r>
              <a:rPr lang="fa-IR" b="1" i="1" dirty="0" smtClean="0"/>
              <a:t>رغبت</a:t>
            </a:r>
            <a:endParaRPr lang="fa-IR" dirty="0"/>
          </a:p>
        </p:txBody>
      </p:sp>
      <p:sp>
        <p:nvSpPr>
          <p:cNvPr id="3" name="Content Placeholder 2"/>
          <p:cNvSpPr>
            <a:spLocks noGrp="1"/>
          </p:cNvSpPr>
          <p:nvPr>
            <p:ph idx="1"/>
          </p:nvPr>
        </p:nvSpPr>
        <p:spPr/>
        <p:txBody>
          <a:bodyPr>
            <a:normAutofit lnSpcReduction="10000"/>
          </a:bodyPr>
          <a:lstStyle/>
          <a:p>
            <a:pPr marL="0" indent="0" algn="r">
              <a:buNone/>
            </a:pPr>
            <a:endParaRPr lang="en-US" dirty="0"/>
          </a:p>
          <a:p>
            <a:pPr marL="0" indent="0" algn="r">
              <a:buNone/>
            </a:pPr>
            <a:r>
              <a:rPr lang="fa-IR" b="1" dirty="0"/>
              <a:t>محتوا بايد با تجارب گذشته يادگيرنده و يانيازها و علائق او تناسب داشته باشد . فعاليتهاي يادگيري بايد چنان تعيين شوند كه دانش آموز از انجام رفتار ، رضايت خاطر به دست آورد و فعاليتها مورد علاقه او باشد . تصاوير ، عكس ها ، نقشه ها ، جداول و نمودارها بايد برانگيزاننده باشند طرح سوالات مناسب در متن درسي ، درج تصاوير و جداول متناسب با روحيه دانش آموزان راههايي براي جلب توجه و علاقه و مشاهده بهتر مي باشد</a:t>
            </a:r>
            <a:r>
              <a:rPr lang="fa-IR" b="1" dirty="0" smtClean="0"/>
              <a:t>.</a:t>
            </a:r>
            <a:endParaRPr lang="en-US" dirty="0"/>
          </a:p>
        </p:txBody>
      </p:sp>
    </p:spTree>
    <p:extLst>
      <p:ext uri="{BB962C8B-B14F-4D97-AF65-F5344CB8AC3E}">
        <p14:creationId xmlns:p14="http://schemas.microsoft.com/office/powerpoint/2010/main" val="1814690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
            </a:r>
            <a:br>
              <a:rPr lang="en-US" b="1" i="1" dirty="0" smtClean="0"/>
            </a:br>
            <a:r>
              <a:rPr lang="fa-IR" b="1" i="1" dirty="0" smtClean="0"/>
              <a:t>3- </a:t>
            </a:r>
            <a:r>
              <a:rPr lang="fa-IR" b="1" i="1" dirty="0"/>
              <a:t>رابطه محتوا و توان دانش آموزان</a:t>
            </a:r>
            <a:r>
              <a:rPr lang="en-US" dirty="0"/>
              <a:t/>
            </a:r>
            <a:br>
              <a:rPr lang="en-US" dirty="0"/>
            </a:br>
            <a:endParaRPr lang="fa-IR" dirty="0"/>
          </a:p>
        </p:txBody>
      </p:sp>
      <p:sp>
        <p:nvSpPr>
          <p:cNvPr id="3" name="Content Placeholder 2"/>
          <p:cNvSpPr>
            <a:spLocks noGrp="1"/>
          </p:cNvSpPr>
          <p:nvPr>
            <p:ph idx="1"/>
          </p:nvPr>
        </p:nvSpPr>
        <p:spPr/>
        <p:txBody>
          <a:bodyPr>
            <a:normAutofit/>
          </a:bodyPr>
          <a:lstStyle/>
          <a:p>
            <a:pPr marL="0" indent="0" algn="r">
              <a:buNone/>
            </a:pPr>
            <a:r>
              <a:rPr lang="fa-IR" b="1" dirty="0" smtClean="0"/>
              <a:t>محتوا </a:t>
            </a:r>
            <a:r>
              <a:rPr lang="fa-IR" b="1" dirty="0"/>
              <a:t>بايد با سطح رشد يادگيرنده با توجه به يافته هاي روانشناسي رشد تناسب داشته باشد . فرصت هاي يادگيري ، شامل رفتارهايي است كه يادگيرنده قادر به انجام آن باشد . اگر در گام هاي مختلف برنامه ريزي درسي مانند تعيين اهداف ، انتخاب و سازمان دهي محتوا ، تعيين روش هاي ياددهي – يادگيري به ويژگي هاي دانش آموزان توجه شده باشد ، ملاك توجه به توان دانش آموزان ، خود به خود رعايت مي شود </a:t>
            </a:r>
            <a:r>
              <a:rPr lang="fa-IR" b="1" dirty="0" smtClean="0"/>
              <a:t>.</a:t>
            </a:r>
            <a:endParaRPr lang="en-US" dirty="0"/>
          </a:p>
        </p:txBody>
      </p:sp>
    </p:spTree>
    <p:extLst>
      <p:ext uri="{BB962C8B-B14F-4D97-AF65-F5344CB8AC3E}">
        <p14:creationId xmlns:p14="http://schemas.microsoft.com/office/powerpoint/2010/main" val="1935694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i="1" dirty="0"/>
              <a:t>4- رابطه محتوا و زمان</a:t>
            </a:r>
            <a:endParaRPr lang="fa-IR" dirty="0"/>
          </a:p>
        </p:txBody>
      </p:sp>
      <p:sp>
        <p:nvSpPr>
          <p:cNvPr id="3" name="Content Placeholder 2"/>
          <p:cNvSpPr>
            <a:spLocks noGrp="1"/>
          </p:cNvSpPr>
          <p:nvPr>
            <p:ph idx="1"/>
          </p:nvPr>
        </p:nvSpPr>
        <p:spPr/>
        <p:txBody>
          <a:bodyPr>
            <a:normAutofit fontScale="92500"/>
          </a:bodyPr>
          <a:lstStyle/>
          <a:p>
            <a:pPr marL="0" indent="0" algn="r">
              <a:buNone/>
            </a:pPr>
            <a:r>
              <a:rPr lang="fa-IR" b="1" dirty="0"/>
              <a:t> محتوا بايد با سرعت و زمان اختصاص يافته سيستم آموزشي هماهنگ شود . تعداد مفاهيم ، اصول ، تعميم ها و نظريه ها در يك واحد يادگيري يا يك كتاب درسي بايد با زماني كه صرف خواندن و فهميدن آن مي شود متناسب باشد ، در واقع زمان مورد نياز براي خواندن و فهميدن متن به تعداد مفاهيم بستگي دارد نه به تعداد كلمه ها و حجم كلي كتاب درسي .</a:t>
            </a:r>
            <a:endParaRPr lang="en-US" dirty="0"/>
          </a:p>
          <a:p>
            <a:pPr marL="0" indent="0" algn="r">
              <a:buNone/>
            </a:pPr>
            <a:r>
              <a:rPr lang="fa-IR" b="1" dirty="0"/>
              <a:t>عواملي نظير تراكم در ارائه نظريات ، نسبت اطلاعات مهم به اطلاعات بي اهميت در واحد متن و چگونگي تبيين آن در كاهش يا افزايش زمان مورد نياز براي خواندن تاثیر دارد .</a:t>
            </a:r>
            <a:endParaRPr lang="en-US" dirty="0"/>
          </a:p>
          <a:p>
            <a:pPr marL="0" indent="0">
              <a:buNone/>
            </a:pPr>
            <a:endParaRPr lang="fa-IR" dirty="0"/>
          </a:p>
          <a:p>
            <a:pPr marL="0" indent="0">
              <a:buNone/>
            </a:pPr>
            <a:endParaRPr lang="fa-IR" dirty="0"/>
          </a:p>
        </p:txBody>
      </p:sp>
    </p:spTree>
    <p:extLst>
      <p:ext uri="{BB962C8B-B14F-4D97-AF65-F5344CB8AC3E}">
        <p14:creationId xmlns:p14="http://schemas.microsoft.com/office/powerpoint/2010/main" val="321107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i="1" dirty="0"/>
              <a:t>5- رابطه محتوا و سودمندي</a:t>
            </a:r>
            <a:endParaRPr lang="fa-IR" dirty="0"/>
          </a:p>
        </p:txBody>
      </p:sp>
      <p:sp>
        <p:nvSpPr>
          <p:cNvPr id="3" name="Content Placeholder 2"/>
          <p:cNvSpPr>
            <a:spLocks noGrp="1"/>
          </p:cNvSpPr>
          <p:nvPr>
            <p:ph idx="1"/>
          </p:nvPr>
        </p:nvSpPr>
        <p:spPr/>
        <p:txBody>
          <a:bodyPr/>
          <a:lstStyle/>
          <a:p>
            <a:pPr marL="0" indent="0" algn="r">
              <a:buNone/>
            </a:pPr>
            <a:endParaRPr lang="en-US" dirty="0"/>
          </a:p>
          <a:p>
            <a:pPr marL="0" indent="0" algn="r">
              <a:buNone/>
            </a:pPr>
            <a:r>
              <a:rPr lang="fa-IR" b="1" dirty="0"/>
              <a:t>          محتواي كتاب درسي بايد با زندگي روزمره مسائل و مصاديق آن مرتبط باشد به گونه اي كه براي دانش آموز سودمند باشد .</a:t>
            </a:r>
            <a:endParaRPr lang="en-US" dirty="0"/>
          </a:p>
          <a:p>
            <a:endParaRPr lang="fa-IR" dirty="0"/>
          </a:p>
        </p:txBody>
      </p:sp>
    </p:spTree>
    <p:extLst>
      <p:ext uri="{BB962C8B-B14F-4D97-AF65-F5344CB8AC3E}">
        <p14:creationId xmlns:p14="http://schemas.microsoft.com/office/powerpoint/2010/main" val="3415592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i="1" dirty="0"/>
              <a:t>6- رابطه محتوا و ارتباط عمودي</a:t>
            </a:r>
            <a:endParaRPr lang="fa-IR" dirty="0"/>
          </a:p>
        </p:txBody>
      </p:sp>
      <p:sp>
        <p:nvSpPr>
          <p:cNvPr id="3" name="Content Placeholder 2"/>
          <p:cNvSpPr>
            <a:spLocks noGrp="1"/>
          </p:cNvSpPr>
          <p:nvPr>
            <p:ph idx="1"/>
          </p:nvPr>
        </p:nvSpPr>
        <p:spPr/>
        <p:txBody>
          <a:bodyPr>
            <a:normAutofit/>
          </a:bodyPr>
          <a:lstStyle/>
          <a:p>
            <a:pPr marL="0" indent="0" algn="r">
              <a:buNone/>
            </a:pPr>
            <a:r>
              <a:rPr lang="fa-IR" b="1" dirty="0" smtClean="0"/>
              <a:t>دست </a:t>
            </a:r>
            <a:r>
              <a:rPr lang="fa-IR" b="1" dirty="0"/>
              <a:t>يابي به اهداف معمولا زمان زيادي را مي طلبد . بنابراين فرصت هاي يادگيري مي بايست به طور متوالي به گونه اي تهيه شوند كه مطالب يادگرفته شده در طي سالهاي مختلف يكديگر را پشتيباني و تقويت كنند . از سوي ديگر توزيع و تقسيم بندي فعاليت هاي يادگيري در پايه هاي مختلف به گونه اي باشد كه موجب سنگيني مطالب در يك پايه نشود </a:t>
            </a:r>
            <a:r>
              <a:rPr lang="fa-IR" b="1" dirty="0" smtClean="0"/>
              <a:t>.</a:t>
            </a:r>
            <a:endParaRPr lang="en-US" dirty="0"/>
          </a:p>
        </p:txBody>
      </p:sp>
    </p:spTree>
    <p:extLst>
      <p:ext uri="{BB962C8B-B14F-4D97-AF65-F5344CB8AC3E}">
        <p14:creationId xmlns:p14="http://schemas.microsoft.com/office/powerpoint/2010/main" val="1229507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i="1" dirty="0"/>
              <a:t>7- رابطه محتوا و ارتباط افقي</a:t>
            </a:r>
            <a:endParaRPr lang="fa-IR" dirty="0"/>
          </a:p>
        </p:txBody>
      </p:sp>
      <p:sp>
        <p:nvSpPr>
          <p:cNvPr id="3" name="Content Placeholder 2"/>
          <p:cNvSpPr>
            <a:spLocks noGrp="1"/>
          </p:cNvSpPr>
          <p:nvPr>
            <p:ph idx="1"/>
          </p:nvPr>
        </p:nvSpPr>
        <p:spPr/>
        <p:txBody>
          <a:bodyPr>
            <a:normAutofit fontScale="92500" lnSpcReduction="10000"/>
          </a:bodyPr>
          <a:lstStyle/>
          <a:p>
            <a:pPr marL="0" indent="0" algn="r">
              <a:buNone/>
            </a:pPr>
            <a:r>
              <a:rPr lang="fa-IR" b="1" dirty="0" smtClean="0"/>
              <a:t>محتواي </a:t>
            </a:r>
            <a:r>
              <a:rPr lang="fa-IR" b="1" dirty="0"/>
              <a:t>كتاب درسي بايد با محتواي ساير كتابهاي درسي هم پايه هماهنگ باشد و مورد پشتيباني قرار گيرد . در اين حالت ممكن است بعضي از مفاهيم ، مهارتها و ارزش ها در كتاب هاي درسي يك پايه تحصيلي از ابعاد و جنبه هاي مختلف مورد بررسي قرار گيرد . از آنجايي كه همه دروس به طور همزمان به دانش آموزان داده مي شود بايد بين آنها ارتباط و هماهنگي لازم وجود داشته باشد اين ارتباط موجب مي شود جنبه هاي گوناگون يادگيري همديگر را تقويت كنند و در مخاطبين ((انديشه نظام دار)) بوجود آورند . براي برقراري ارتباط افقي مواد درسي مي توان از شيوه هاي گوناگون استفاده كرد .</a:t>
            </a:r>
            <a:endParaRPr lang="en-US" dirty="0"/>
          </a:p>
          <a:p>
            <a:pPr marL="0" indent="0">
              <a:buNone/>
            </a:pPr>
            <a:endParaRPr lang="fa-IR" dirty="0"/>
          </a:p>
          <a:p>
            <a:pPr marL="0" indent="0">
              <a:buNone/>
            </a:pPr>
            <a:endParaRPr lang="fa-IR" dirty="0"/>
          </a:p>
          <a:p>
            <a:endParaRPr lang="fa-IR" dirty="0"/>
          </a:p>
        </p:txBody>
      </p:sp>
    </p:spTree>
    <p:extLst>
      <p:ext uri="{BB962C8B-B14F-4D97-AF65-F5344CB8AC3E}">
        <p14:creationId xmlns:p14="http://schemas.microsoft.com/office/powerpoint/2010/main" val="4197890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معیار های انتخاب محتوا   </a:t>
            </a:r>
            <a:r>
              <a:rPr lang="fa-IR" sz="2400" dirty="0" smtClean="0"/>
              <a:t>ادامه</a:t>
            </a:r>
            <a:endParaRPr lang="fa-IR" sz="2400" dirty="0"/>
          </a:p>
        </p:txBody>
      </p:sp>
      <p:sp>
        <p:nvSpPr>
          <p:cNvPr id="3" name="Content Placeholder 2"/>
          <p:cNvSpPr>
            <a:spLocks noGrp="1"/>
          </p:cNvSpPr>
          <p:nvPr>
            <p:ph idx="1"/>
          </p:nvPr>
        </p:nvSpPr>
        <p:spPr/>
        <p:txBody>
          <a:bodyPr/>
          <a:lstStyle/>
          <a:p>
            <a:pPr algn="r" rtl="1"/>
            <a:r>
              <a:rPr lang="fa-IR" dirty="0" smtClean="0"/>
              <a:t>از دیدگاهی دیگر معیارهای انتخاب محتوا را می توان در قالب زیر طبقه بندی کرد</a:t>
            </a:r>
          </a:p>
          <a:p>
            <a:pPr marL="514350" indent="-514350" algn="r" rtl="1">
              <a:buFont typeface="+mj-lt"/>
              <a:buAutoNum type="arabicPeriod"/>
            </a:pPr>
            <a:r>
              <a:rPr lang="fa-IR" dirty="0" smtClean="0"/>
              <a:t>تناسب با عوامل و  ارزشهای اجتماعی </a:t>
            </a:r>
          </a:p>
          <a:p>
            <a:pPr marL="514350" indent="-514350" algn="r" rtl="1">
              <a:buFont typeface="+mj-lt"/>
              <a:buAutoNum type="arabicPeriod"/>
            </a:pPr>
            <a:r>
              <a:rPr lang="fa-IR" dirty="0" smtClean="0"/>
              <a:t>تناسب با نیازها و ویژگیهای یادگیرندگان</a:t>
            </a:r>
          </a:p>
          <a:p>
            <a:pPr marL="514350" indent="-514350" algn="r" rtl="1">
              <a:buFont typeface="+mj-lt"/>
              <a:buAutoNum type="arabicPeriod"/>
            </a:pPr>
            <a:r>
              <a:rPr lang="fa-IR" dirty="0" smtClean="0"/>
              <a:t>تناسب با قانونمندی های برنامه درسی</a:t>
            </a:r>
            <a:endParaRPr lang="fa-IR" dirty="0"/>
          </a:p>
        </p:txBody>
      </p:sp>
    </p:spTree>
    <p:extLst>
      <p:ext uri="{BB962C8B-B14F-4D97-AF65-F5344CB8AC3E}">
        <p14:creationId xmlns:p14="http://schemas.microsoft.com/office/powerpoint/2010/main" val="1246506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1- تناسب </a:t>
            </a:r>
            <a:r>
              <a:rPr lang="fa-IR" dirty="0"/>
              <a:t>با عوامل و  ارزشهای </a:t>
            </a:r>
            <a:r>
              <a:rPr lang="fa-IR" dirty="0" smtClean="0"/>
              <a:t>اجتماعی</a:t>
            </a:r>
            <a:endParaRPr lang="fa-IR" dirty="0"/>
          </a:p>
        </p:txBody>
      </p:sp>
      <p:sp>
        <p:nvSpPr>
          <p:cNvPr id="3" name="Content Placeholder 2"/>
          <p:cNvSpPr>
            <a:spLocks noGrp="1"/>
          </p:cNvSpPr>
          <p:nvPr>
            <p:ph idx="1"/>
          </p:nvPr>
        </p:nvSpPr>
        <p:spPr/>
        <p:txBody>
          <a:bodyPr>
            <a:normAutofit fontScale="92500"/>
          </a:bodyPr>
          <a:lstStyle/>
          <a:p>
            <a:pPr marL="0" indent="0" algn="r">
              <a:buNone/>
            </a:pPr>
            <a:r>
              <a:rPr lang="fa-IR" dirty="0" smtClean="0"/>
              <a:t>در ارتباط  با جامعه و ابعاد و مسایل آن ملاک </a:t>
            </a:r>
            <a:r>
              <a:rPr lang="fa-IR" dirty="0"/>
              <a:t>های </a:t>
            </a:r>
            <a:r>
              <a:rPr lang="fa-IR" dirty="0" smtClean="0"/>
              <a:t>متعددی مطرح </a:t>
            </a:r>
            <a:r>
              <a:rPr lang="fa-IR" dirty="0"/>
              <a:t>شده </a:t>
            </a:r>
            <a:r>
              <a:rPr lang="fa-IR" dirty="0" smtClean="0"/>
              <a:t>است که به برخی از مهمترین آنها اشاره می شود:</a:t>
            </a:r>
          </a:p>
          <a:p>
            <a:pPr marL="0" indent="0" algn="r">
              <a:buNone/>
            </a:pPr>
            <a:r>
              <a:rPr lang="fa-IR" dirty="0" smtClean="0"/>
              <a:t> </a:t>
            </a:r>
            <a:r>
              <a:rPr lang="fa-IR" dirty="0" smtClean="0">
                <a:solidFill>
                  <a:srgbClr val="0070C0"/>
                </a:solidFill>
              </a:rPr>
              <a:t>الف- </a:t>
            </a:r>
            <a:r>
              <a:rPr lang="fa-IR" dirty="0">
                <a:solidFill>
                  <a:srgbClr val="0070C0"/>
                </a:solidFill>
              </a:rPr>
              <a:t>تناسب محتوا با فرهنگ، آرمان ها و </a:t>
            </a:r>
            <a:r>
              <a:rPr lang="fa-IR" dirty="0" smtClean="0">
                <a:solidFill>
                  <a:srgbClr val="0070C0"/>
                </a:solidFill>
              </a:rPr>
              <a:t>آرزوهای </a:t>
            </a:r>
            <a:r>
              <a:rPr lang="fa-IR" dirty="0">
                <a:solidFill>
                  <a:srgbClr val="0070C0"/>
                </a:solidFill>
              </a:rPr>
              <a:t>اجتماعی </a:t>
            </a:r>
            <a:r>
              <a:rPr lang="fa-IR" dirty="0"/>
              <a:t>: </a:t>
            </a:r>
            <a:endParaRPr lang="fa-IR" dirty="0" smtClean="0"/>
          </a:p>
          <a:p>
            <a:pPr marL="0" indent="0" algn="r">
              <a:buNone/>
            </a:pPr>
            <a:r>
              <a:rPr lang="fa-IR" dirty="0" smtClean="0"/>
              <a:t>از </a:t>
            </a:r>
            <a:r>
              <a:rPr lang="fa-IR" dirty="0"/>
              <a:t>آن </a:t>
            </a:r>
            <a:r>
              <a:rPr lang="fa-IR" dirty="0" smtClean="0"/>
              <a:t>جا </a:t>
            </a:r>
            <a:r>
              <a:rPr lang="fa-IR" dirty="0"/>
              <a:t>که هر برنامه درسی یک ارتباط متقابل با فرهنگ جامعه دارندو سطح فرهنگ ، نگرشها وباورهای برنامه ریزان و معلمان نسبت به ارزشهای اجتماعی در انتخاب محتوا نقش مهمی را ایفا می کنند نقش برنامه ریزان این است که در چارچوب محتوای برنامه درسی بستر مناسبی برای بررسی ، ارزیابی ، بهسازی فرهنگ و ارزشهای اجتماعی فراهم آورند .    </a:t>
            </a:r>
          </a:p>
        </p:txBody>
      </p:sp>
    </p:spTree>
    <p:extLst>
      <p:ext uri="{BB962C8B-B14F-4D97-AF65-F5344CB8AC3E}">
        <p14:creationId xmlns:p14="http://schemas.microsoft.com/office/powerpoint/2010/main" val="2120912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solidFill>
                  <a:srgbClr val="0070C0"/>
                </a:solidFill>
              </a:rPr>
              <a:t> </a:t>
            </a:r>
            <a:r>
              <a:rPr lang="fa-IR" dirty="0" smtClean="0">
                <a:solidFill>
                  <a:srgbClr val="0070C0"/>
                </a:solidFill>
              </a:rPr>
              <a:t>ب </a:t>
            </a:r>
            <a:r>
              <a:rPr lang="fa-IR" dirty="0">
                <a:solidFill>
                  <a:srgbClr val="0070C0"/>
                </a:solidFill>
              </a:rPr>
              <a:t>- تناسب با پیشرفت های علمی و فن آورانه</a:t>
            </a:r>
          </a:p>
        </p:txBody>
      </p:sp>
      <p:sp>
        <p:nvSpPr>
          <p:cNvPr id="3" name="Content Placeholder 2"/>
          <p:cNvSpPr>
            <a:spLocks noGrp="1"/>
          </p:cNvSpPr>
          <p:nvPr>
            <p:ph idx="1"/>
          </p:nvPr>
        </p:nvSpPr>
        <p:spPr/>
        <p:txBody>
          <a:bodyPr>
            <a:normAutofit fontScale="92500" lnSpcReduction="10000"/>
          </a:bodyPr>
          <a:lstStyle/>
          <a:p>
            <a:pPr marL="0" indent="0" algn="r">
              <a:buNone/>
            </a:pPr>
            <a:r>
              <a:rPr lang="en-US" dirty="0" smtClean="0"/>
              <a:t> </a:t>
            </a:r>
            <a:r>
              <a:rPr lang="fa-IR" dirty="0" smtClean="0"/>
              <a:t> </a:t>
            </a:r>
            <a:r>
              <a:rPr lang="fa-IR" dirty="0"/>
              <a:t>محتوای برنامه درسی باید با تحولات علمی و </a:t>
            </a:r>
            <a:r>
              <a:rPr lang="fa-IR" dirty="0" smtClean="0"/>
              <a:t>تکنولوژیک در سطح جامعه جهانی تناسب داشته </a:t>
            </a:r>
            <a:r>
              <a:rPr lang="fa-IR" dirty="0"/>
              <a:t>باشد این بدان معنا نیست که </a:t>
            </a:r>
            <a:r>
              <a:rPr lang="fa-IR" dirty="0" smtClean="0"/>
              <a:t>محتوای </a:t>
            </a:r>
            <a:r>
              <a:rPr lang="fa-IR" dirty="0"/>
              <a:t>برنامه درسی </a:t>
            </a:r>
            <a:r>
              <a:rPr lang="fa-IR" dirty="0" smtClean="0"/>
              <a:t>متناسب </a:t>
            </a:r>
            <a:r>
              <a:rPr lang="fa-IR" dirty="0"/>
              <a:t>با پیشرفت تکنولوژی تغییر یابد زیرا چنین رویه ای </a:t>
            </a:r>
            <a:r>
              <a:rPr lang="fa-IR" dirty="0" smtClean="0"/>
              <a:t>نه تنها اهداف اساسی آموزش </a:t>
            </a:r>
            <a:r>
              <a:rPr lang="fa-IR" dirty="0"/>
              <a:t>وپرورش را </a:t>
            </a:r>
            <a:r>
              <a:rPr lang="fa-IR" dirty="0" smtClean="0"/>
              <a:t>مختل مینمایدبلکه دائما مدارس را در زیر بار فشار تغییرات مداوم قرار می دهد . </a:t>
            </a:r>
            <a:r>
              <a:rPr lang="fa-IR" dirty="0"/>
              <a:t>ولی این به این معنا است که محتوای درسی باید </a:t>
            </a:r>
            <a:r>
              <a:rPr lang="fa-IR" dirty="0" smtClean="0"/>
              <a:t>مفاهیم </a:t>
            </a:r>
            <a:r>
              <a:rPr lang="fa-IR" dirty="0"/>
              <a:t>اساسی وپایه </a:t>
            </a:r>
            <a:r>
              <a:rPr lang="fa-IR" dirty="0" smtClean="0"/>
              <a:t>را در بر بگیرد متناسب با تحولات علمی نسبت به مباحث و علوم جدید پذیرنده باشد </a:t>
            </a:r>
            <a:r>
              <a:rPr lang="fa-IR" dirty="0"/>
              <a:t>. محتوا باید بجای آموزش دانش نظری که به سرعت کهنه شده و از رده خارج می </a:t>
            </a:r>
            <a:r>
              <a:rPr lang="fa-IR" dirty="0" smtClean="0"/>
              <a:t>شود بر پرورش تفکر تاکید ورزد </a:t>
            </a:r>
            <a:r>
              <a:rPr lang="fa-IR" dirty="0"/>
              <a:t>. </a:t>
            </a:r>
          </a:p>
        </p:txBody>
      </p:sp>
    </p:spTree>
    <p:extLst>
      <p:ext uri="{BB962C8B-B14F-4D97-AF65-F5344CB8AC3E}">
        <p14:creationId xmlns:p14="http://schemas.microsoft.com/office/powerpoint/2010/main" val="4288755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smtClean="0">
                <a:solidFill>
                  <a:srgbClr val="0070C0"/>
                </a:solidFill>
              </a:rPr>
              <a:t>پ- </a:t>
            </a:r>
            <a:r>
              <a:rPr lang="fa-IR" sz="3600" dirty="0">
                <a:solidFill>
                  <a:srgbClr val="0070C0"/>
                </a:solidFill>
              </a:rPr>
              <a:t>تناسب با مسایل و نیاز های جامعه ملی و محلی</a:t>
            </a:r>
          </a:p>
        </p:txBody>
      </p:sp>
      <p:sp>
        <p:nvSpPr>
          <p:cNvPr id="3" name="Content Placeholder 2"/>
          <p:cNvSpPr>
            <a:spLocks noGrp="1"/>
          </p:cNvSpPr>
          <p:nvPr>
            <p:ph idx="1"/>
          </p:nvPr>
        </p:nvSpPr>
        <p:spPr/>
        <p:txBody>
          <a:bodyPr>
            <a:normAutofit/>
          </a:bodyPr>
          <a:lstStyle/>
          <a:p>
            <a:pPr marL="0" indent="0" algn="r">
              <a:buNone/>
            </a:pPr>
            <a:r>
              <a:rPr lang="fa-IR" dirty="0" smtClean="0"/>
              <a:t> </a:t>
            </a:r>
            <a:r>
              <a:rPr lang="fa-IR" dirty="0"/>
              <a:t>هر جامعه چه کوچک و چه بزرگ دارای سطح وسیع از نیازها ، مسائل </a:t>
            </a:r>
            <a:r>
              <a:rPr lang="fa-IR" dirty="0" smtClean="0"/>
              <a:t>ومشکلات ویژه ای </a:t>
            </a:r>
            <a:r>
              <a:rPr lang="fa-IR" dirty="0"/>
              <a:t>است </a:t>
            </a:r>
            <a:r>
              <a:rPr lang="fa-IR" dirty="0" smtClean="0"/>
              <a:t>وبر اساس این وضعیت انتظارات خاصی از شهروندان خود دارد .</a:t>
            </a:r>
          </a:p>
          <a:p>
            <a:pPr marL="0" indent="0" algn="r">
              <a:buNone/>
            </a:pPr>
            <a:r>
              <a:rPr lang="fa-IR" dirty="0" smtClean="0"/>
              <a:t>یکی </a:t>
            </a:r>
            <a:r>
              <a:rPr lang="fa-IR" dirty="0"/>
              <a:t>از مهمترین وظایف آموزش مدرسه ای آماده کردن افراد برای زندگی در اجتماع است و هریک از دانش آموزان </a:t>
            </a:r>
            <a:r>
              <a:rPr lang="fa-IR" dirty="0" smtClean="0"/>
              <a:t>در حال و آینده  </a:t>
            </a:r>
            <a:r>
              <a:rPr lang="fa-IR" dirty="0"/>
              <a:t>مسئولیت </a:t>
            </a:r>
            <a:r>
              <a:rPr lang="fa-IR" dirty="0" smtClean="0"/>
              <a:t>ها وتکالیف </a:t>
            </a:r>
            <a:r>
              <a:rPr lang="fa-IR" dirty="0"/>
              <a:t>ویژه ای را در قبال جامعه بر عهده </a:t>
            </a:r>
            <a:r>
              <a:rPr lang="fa-IR" dirty="0" smtClean="0"/>
              <a:t>دارند </a:t>
            </a:r>
            <a:r>
              <a:rPr lang="fa-IR" dirty="0"/>
              <a:t>ضروری است که برنامه درسی با توجه به نیازها ومسائل و مشکلات جامعه انتخاب گردد .    </a:t>
            </a:r>
          </a:p>
        </p:txBody>
      </p:sp>
    </p:spTree>
    <p:extLst>
      <p:ext uri="{BB962C8B-B14F-4D97-AF65-F5344CB8AC3E}">
        <p14:creationId xmlns:p14="http://schemas.microsoft.com/office/powerpoint/2010/main" val="2480850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تعاریف و مفاهیم</a:t>
            </a:r>
            <a:endParaRPr lang="fa-IR" dirty="0"/>
          </a:p>
        </p:txBody>
      </p:sp>
      <p:sp>
        <p:nvSpPr>
          <p:cNvPr id="3" name="Content Placeholder 2"/>
          <p:cNvSpPr>
            <a:spLocks noGrp="1"/>
          </p:cNvSpPr>
          <p:nvPr>
            <p:ph idx="1"/>
          </p:nvPr>
        </p:nvSpPr>
        <p:spPr/>
        <p:txBody>
          <a:bodyPr>
            <a:normAutofit fontScale="92500" lnSpcReduction="20000"/>
          </a:bodyPr>
          <a:lstStyle/>
          <a:p>
            <a:pPr marL="0" indent="0" algn="r">
              <a:buNone/>
            </a:pPr>
            <a:r>
              <a:rPr lang="fa-IR" b="1" dirty="0">
                <a:cs typeface="B Lotus" pitchFamily="2" charset="-78"/>
              </a:rPr>
              <a:t>منظور از محتوا عبارت از دانش سازمان يافته و اندوخته شده ، اصطلاحات ، اطلاعات ، واقعيات ، قوانين و اصول ، روش ها ، مفاهيم ، تعميم ها ، پديده ها و مسائل مربوط به يك ماده علمي است . </a:t>
            </a:r>
            <a:r>
              <a:rPr lang="fa-IR" b="1" dirty="0">
                <a:solidFill>
                  <a:srgbClr val="00B050"/>
                </a:solidFill>
                <a:cs typeface="B Lotus" pitchFamily="2" charset="-78"/>
              </a:rPr>
              <a:t>محتوا چيزي است كه قرار است آموزش داده شود </a:t>
            </a:r>
            <a:r>
              <a:rPr lang="fa-IR" b="1" dirty="0">
                <a:cs typeface="B Lotus" pitchFamily="2" charset="-78"/>
              </a:rPr>
              <a:t>. </a:t>
            </a:r>
            <a:endParaRPr lang="fa-IR" b="1" dirty="0" smtClean="0">
              <a:cs typeface="B Lotus" pitchFamily="2" charset="-78"/>
            </a:endParaRPr>
          </a:p>
          <a:p>
            <a:pPr marL="0" indent="0" algn="r">
              <a:buNone/>
            </a:pPr>
            <a:r>
              <a:rPr lang="fa-IR" b="1" dirty="0" smtClean="0">
                <a:solidFill>
                  <a:schemeClr val="accent2">
                    <a:lumMod val="50000"/>
                  </a:schemeClr>
                </a:solidFill>
                <a:cs typeface="B Lotus" pitchFamily="2" charset="-78"/>
              </a:rPr>
              <a:t>محتوا </a:t>
            </a:r>
            <a:r>
              <a:rPr lang="fa-IR" b="1" dirty="0">
                <a:solidFill>
                  <a:schemeClr val="accent2">
                    <a:lumMod val="50000"/>
                  </a:schemeClr>
                </a:solidFill>
                <a:cs typeface="B Lotus" pitchFamily="2" charset="-78"/>
              </a:rPr>
              <a:t>شامل كليه مطالب ، مفاهيم و اطلاعات مربوط به يك درس مورد نظر است خواه به عنوان بخشي از متن يك كتاب باشد ، خواه توضيحات ، حواشي و ساير اجزاي جانبي آن درس </a:t>
            </a:r>
            <a:r>
              <a:rPr lang="fa-IR" b="1" dirty="0">
                <a:cs typeface="B Lotus" pitchFamily="2" charset="-78"/>
              </a:rPr>
              <a:t>. برخي از برنامه ريزان هستند كه حيطه شناختي را در برنامه هاي درسي اولي تر به حساب مي آورند . از منظر اين گروه محتوا خلاصه اي از حقايق ، مفاهيم ، تعميم ها ، اصول و نظريه هاي مشابه دانش در رشته مورد نظر است . </a:t>
            </a:r>
            <a:endParaRPr lang="fa-IR" dirty="0">
              <a:cs typeface="B Lotus" pitchFamily="2" charset="-78"/>
            </a:endParaRPr>
          </a:p>
        </p:txBody>
      </p:sp>
    </p:spTree>
    <p:extLst>
      <p:ext uri="{BB962C8B-B14F-4D97-AF65-F5344CB8AC3E}">
        <p14:creationId xmlns:p14="http://schemas.microsoft.com/office/powerpoint/2010/main" val="27668085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a:t>
            </a:r>
            <a:r>
              <a:rPr lang="fa-IR" dirty="0" smtClean="0">
                <a:solidFill>
                  <a:srgbClr val="0070C0"/>
                </a:solidFill>
              </a:rPr>
              <a:t>ت </a:t>
            </a:r>
            <a:r>
              <a:rPr lang="fa-IR" dirty="0">
                <a:solidFill>
                  <a:srgbClr val="0070C0"/>
                </a:solidFill>
              </a:rPr>
              <a:t>- تناسب با مسایل و ارتباطات جهانی </a:t>
            </a:r>
          </a:p>
        </p:txBody>
      </p:sp>
      <p:sp>
        <p:nvSpPr>
          <p:cNvPr id="3" name="Content Placeholder 2"/>
          <p:cNvSpPr>
            <a:spLocks noGrp="1"/>
          </p:cNvSpPr>
          <p:nvPr>
            <p:ph idx="1"/>
          </p:nvPr>
        </p:nvSpPr>
        <p:spPr/>
        <p:txBody>
          <a:bodyPr>
            <a:normAutofit fontScale="85000" lnSpcReduction="20000"/>
          </a:bodyPr>
          <a:lstStyle/>
          <a:p>
            <a:pPr marL="0" indent="0" algn="r" rtl="1">
              <a:buNone/>
            </a:pPr>
            <a:r>
              <a:rPr lang="fa-IR" dirty="0" smtClean="0"/>
              <a:t>با </a:t>
            </a:r>
            <a:r>
              <a:rPr lang="fa-IR" dirty="0"/>
              <a:t>پیشرفت های تکنولوژی ارتباطی ملل مختلف جهان به یکدیگر </a:t>
            </a:r>
            <a:r>
              <a:rPr lang="fa-IR" dirty="0" smtClean="0"/>
              <a:t>بسیار نزدیک </a:t>
            </a:r>
            <a:r>
              <a:rPr lang="fa-IR" dirty="0"/>
              <a:t>شده اند </a:t>
            </a:r>
            <a:r>
              <a:rPr lang="fa-IR" dirty="0" smtClean="0"/>
              <a:t>و این روابط نزدیک از یکسو استفاده از اکتشافات و دستاورد های بشری را در هر نقطه از دنیا برای سایر ملل امکان پذیر کرده و امکانات بسیاری را برای انسانها فراهم کرده از سوی دیگر بسیاری از </a:t>
            </a:r>
            <a:r>
              <a:rPr lang="fa-IR" dirty="0"/>
              <a:t>مسائل ومشکلات </a:t>
            </a:r>
            <a:r>
              <a:rPr lang="fa-IR" dirty="0" smtClean="0"/>
              <a:t>را نیز تقویت نموده است.بنابراین ضروری است که علاوه بر استفاده از امکانات ارتباطی و دستاورد های بشری ، هر </a:t>
            </a:r>
            <a:r>
              <a:rPr lang="fa-IR" dirty="0"/>
              <a:t>کشوری باید اصالت وهویت خود را </a:t>
            </a:r>
            <a:r>
              <a:rPr lang="fa-IR" dirty="0" smtClean="0"/>
              <a:t>در جامعه بین المللی حفظ </a:t>
            </a:r>
            <a:r>
              <a:rPr lang="fa-IR" dirty="0"/>
              <a:t>کرده </a:t>
            </a:r>
            <a:r>
              <a:rPr lang="fa-IR" dirty="0" smtClean="0"/>
              <a:t>،متناسب با روند های فراملیتی خود را برای مقابله با مسایل و مشکلات آماده کند و در فضایی توام با صلح ،امنیت واحترام متقابل با سایر اقوام زندگی </a:t>
            </a:r>
            <a:r>
              <a:rPr lang="fa-IR" dirty="0"/>
              <a:t>کند. </a:t>
            </a:r>
            <a:r>
              <a:rPr lang="fa-IR" dirty="0" smtClean="0"/>
              <a:t>پذیرش چنین فلسفه و دیدگاهی مستلزم آنست که برنامه ریزان درسی و معلمان در انتخاب محتوا به مسایل و روند های بین المللی توجه داشته باشند.</a:t>
            </a:r>
            <a:endParaRPr lang="en-US" dirty="0"/>
          </a:p>
          <a:p>
            <a:endParaRPr lang="fa-IR" dirty="0"/>
          </a:p>
          <a:p>
            <a:endParaRPr lang="fa-IR" dirty="0"/>
          </a:p>
        </p:txBody>
      </p:sp>
    </p:spTree>
    <p:extLst>
      <p:ext uri="{BB962C8B-B14F-4D97-AF65-F5344CB8AC3E}">
        <p14:creationId xmlns:p14="http://schemas.microsoft.com/office/powerpoint/2010/main" val="2002344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 2- تناسب با ویژگی های یادگیرندگان</a:t>
            </a:r>
          </a:p>
        </p:txBody>
      </p:sp>
      <p:sp>
        <p:nvSpPr>
          <p:cNvPr id="3" name="Content Placeholder 2"/>
          <p:cNvSpPr>
            <a:spLocks noGrp="1"/>
          </p:cNvSpPr>
          <p:nvPr>
            <p:ph idx="1"/>
          </p:nvPr>
        </p:nvSpPr>
        <p:spPr/>
        <p:txBody>
          <a:bodyPr>
            <a:normAutofit fontScale="92500" lnSpcReduction="20000"/>
          </a:bodyPr>
          <a:lstStyle/>
          <a:p>
            <a:pPr marL="0" indent="0" algn="r" rtl="1">
              <a:buNone/>
            </a:pPr>
            <a:r>
              <a:rPr lang="fa-IR" dirty="0" smtClean="0">
                <a:solidFill>
                  <a:srgbClr val="0070C0"/>
                </a:solidFill>
              </a:rPr>
              <a:t>الف-</a:t>
            </a:r>
            <a:r>
              <a:rPr lang="fa-IR" dirty="0">
                <a:solidFill>
                  <a:srgbClr val="0070C0"/>
                </a:solidFill>
              </a:rPr>
              <a:t>  </a:t>
            </a:r>
            <a:r>
              <a:rPr lang="fa-IR" dirty="0" smtClean="0">
                <a:solidFill>
                  <a:srgbClr val="0070C0"/>
                </a:solidFill>
              </a:rPr>
              <a:t>تناسب </a:t>
            </a:r>
            <a:r>
              <a:rPr lang="fa-IR" dirty="0">
                <a:solidFill>
                  <a:srgbClr val="0070C0"/>
                </a:solidFill>
              </a:rPr>
              <a:t>با توانایی ها و استعداد های یادگیرندگان </a:t>
            </a:r>
            <a:r>
              <a:rPr lang="fa-IR" dirty="0"/>
              <a:t>: </a:t>
            </a:r>
            <a:endParaRPr lang="fa-IR" dirty="0" smtClean="0"/>
          </a:p>
          <a:p>
            <a:pPr marL="0" indent="0" algn="r" rtl="1">
              <a:buNone/>
            </a:pPr>
            <a:r>
              <a:rPr lang="fa-IR" dirty="0" smtClean="0"/>
              <a:t>این </a:t>
            </a:r>
            <a:r>
              <a:rPr lang="fa-IR" dirty="0"/>
              <a:t>ملاک به عنوان </a:t>
            </a:r>
            <a:r>
              <a:rPr lang="fa-IR" dirty="0">
                <a:solidFill>
                  <a:srgbClr val="00B050"/>
                </a:solidFill>
              </a:rPr>
              <a:t>قابل یادگیری بودن </a:t>
            </a:r>
            <a:r>
              <a:rPr lang="fa-IR" dirty="0"/>
              <a:t>محتوا نام برده می شود یعنی محتوا را باید دانش آموزان یاد بگیرند پس بنابراین وقتی محتوا قابل یادگیری است که</a:t>
            </a:r>
            <a:r>
              <a:rPr lang="fa-IR" dirty="0" smtClean="0"/>
              <a:t>:</a:t>
            </a:r>
          </a:p>
          <a:p>
            <a:pPr algn="r" rtl="1"/>
            <a:r>
              <a:rPr lang="fa-IR" dirty="0" smtClean="0"/>
              <a:t>متناسب </a:t>
            </a:r>
            <a:r>
              <a:rPr lang="fa-IR" dirty="0"/>
              <a:t>با رشد </a:t>
            </a:r>
            <a:r>
              <a:rPr lang="fa-IR" dirty="0" smtClean="0"/>
              <a:t>یا رسش </a:t>
            </a:r>
            <a:r>
              <a:rPr lang="fa-IR" dirty="0"/>
              <a:t>عقلی دانش آموزان باشد </a:t>
            </a:r>
            <a:endParaRPr lang="fa-IR" dirty="0" smtClean="0"/>
          </a:p>
          <a:p>
            <a:pPr algn="r" rtl="1"/>
            <a:r>
              <a:rPr lang="fa-IR" dirty="0" smtClean="0"/>
              <a:t>محتوا </a:t>
            </a:r>
            <a:r>
              <a:rPr lang="fa-IR" dirty="0"/>
              <a:t>باید متناسب با تفاوتهای فردی دانش آموزان در زمینه یادگیری باشد یعنی محتوا باید طوری انتخاب شود که فرد فرد دانش اموزان به تناسب </a:t>
            </a:r>
            <a:r>
              <a:rPr lang="fa-IR" dirty="0" smtClean="0"/>
              <a:t>توانایی </a:t>
            </a:r>
            <a:r>
              <a:rPr lang="fa-IR" dirty="0"/>
              <a:t>خود بتوانند در فراگیری آن موفق باشند . </a:t>
            </a:r>
            <a:endParaRPr lang="fa-IR" dirty="0" smtClean="0"/>
          </a:p>
          <a:p>
            <a:pPr algn="r" rtl="1"/>
            <a:r>
              <a:rPr lang="fa-IR" dirty="0" smtClean="0"/>
              <a:t>محتوا باید متناسب با تجربیات قبلی دانش آموزان انتخاب شود</a:t>
            </a:r>
            <a:endParaRPr lang="fa-IR" dirty="0"/>
          </a:p>
        </p:txBody>
      </p:sp>
    </p:spTree>
    <p:extLst>
      <p:ext uri="{BB962C8B-B14F-4D97-AF65-F5344CB8AC3E}">
        <p14:creationId xmlns:p14="http://schemas.microsoft.com/office/powerpoint/2010/main" val="3652861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solidFill>
                  <a:srgbClr val="0070C0"/>
                </a:solidFill>
              </a:rPr>
              <a:t>ب- </a:t>
            </a:r>
            <a:r>
              <a:rPr lang="fa-IR" dirty="0">
                <a:solidFill>
                  <a:srgbClr val="0070C0"/>
                </a:solidFill>
              </a:rPr>
              <a:t>تناسب با </a:t>
            </a:r>
            <a:r>
              <a:rPr lang="fa-IR" dirty="0" smtClean="0">
                <a:solidFill>
                  <a:srgbClr val="0070C0"/>
                </a:solidFill>
              </a:rPr>
              <a:t>نیازها </a:t>
            </a:r>
            <a:r>
              <a:rPr lang="fa-IR" dirty="0">
                <a:solidFill>
                  <a:srgbClr val="0070C0"/>
                </a:solidFill>
              </a:rPr>
              <a:t>و رغبت های یادگیرندگان</a:t>
            </a:r>
          </a:p>
        </p:txBody>
      </p:sp>
      <p:sp>
        <p:nvSpPr>
          <p:cNvPr id="3" name="Content Placeholder 2"/>
          <p:cNvSpPr>
            <a:spLocks noGrp="1"/>
          </p:cNvSpPr>
          <p:nvPr>
            <p:ph idx="1"/>
          </p:nvPr>
        </p:nvSpPr>
        <p:spPr/>
        <p:txBody>
          <a:bodyPr>
            <a:normAutofit/>
          </a:bodyPr>
          <a:lstStyle/>
          <a:p>
            <a:pPr marL="0" indent="0" algn="r">
              <a:buNone/>
            </a:pPr>
            <a:r>
              <a:rPr lang="fa-IR" dirty="0" smtClean="0"/>
              <a:t>انسان </a:t>
            </a:r>
            <a:r>
              <a:rPr lang="fa-IR" dirty="0"/>
              <a:t>در هریک از مراحل رشد نیازهای ویژه ای را داراست ومحتوای درسی باید متناسب با نیازهای فرد باشد </a:t>
            </a:r>
            <a:r>
              <a:rPr lang="fa-IR" dirty="0" smtClean="0"/>
              <a:t>.</a:t>
            </a:r>
          </a:p>
          <a:p>
            <a:pPr marL="0" indent="0" algn="r" rtl="1">
              <a:buNone/>
            </a:pPr>
            <a:r>
              <a:rPr lang="fa-IR" dirty="0" smtClean="0"/>
              <a:t>یادگیری </a:t>
            </a:r>
            <a:r>
              <a:rPr lang="fa-IR" dirty="0"/>
              <a:t>اساسا فرایندی است که مستلزم کوشش </a:t>
            </a:r>
            <a:r>
              <a:rPr lang="fa-IR" dirty="0" smtClean="0"/>
              <a:t>وتلاش فراوان است و تداوم چنین تلاشی تنها در گرو علاقه و رغبت دانش آموز به محتوای درسی می باشدبه همین دلیل بسیاری از روانشناسان و متخصصان تعلیم و تربیت بر آنند تا با شناسایی  </a:t>
            </a:r>
            <a:r>
              <a:rPr lang="fa-IR" dirty="0"/>
              <a:t>علائق و نیازهای </a:t>
            </a:r>
            <a:r>
              <a:rPr lang="fa-IR" dirty="0" smtClean="0"/>
              <a:t>دانش آموزان ، شایستگی و کفایت محتوا را تا حد زیادی فزونی بخشند </a:t>
            </a:r>
            <a:r>
              <a:rPr lang="fa-IR" dirty="0"/>
              <a:t>. </a:t>
            </a:r>
          </a:p>
        </p:txBody>
      </p:sp>
    </p:spTree>
    <p:extLst>
      <p:ext uri="{BB962C8B-B14F-4D97-AF65-F5344CB8AC3E}">
        <p14:creationId xmlns:p14="http://schemas.microsoft.com/office/powerpoint/2010/main" val="3872726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 </a:t>
            </a:r>
            <a:r>
              <a:rPr lang="fa-IR" dirty="0" smtClean="0">
                <a:solidFill>
                  <a:srgbClr val="0070C0"/>
                </a:solidFill>
              </a:rPr>
              <a:t>پ - تناسب </a:t>
            </a:r>
            <a:r>
              <a:rPr lang="fa-IR" dirty="0">
                <a:solidFill>
                  <a:srgbClr val="0070C0"/>
                </a:solidFill>
              </a:rPr>
              <a:t>با زندگی واقعی </a:t>
            </a:r>
            <a:r>
              <a:rPr lang="fa-IR" dirty="0" smtClean="0">
                <a:solidFill>
                  <a:srgbClr val="0070C0"/>
                </a:solidFill>
              </a:rPr>
              <a:t>یادگیرندگان </a:t>
            </a:r>
            <a:endParaRPr lang="fa-IR" dirty="0">
              <a:solidFill>
                <a:srgbClr val="0070C0"/>
              </a:solidFill>
            </a:endParaRPr>
          </a:p>
        </p:txBody>
      </p:sp>
      <p:sp>
        <p:nvSpPr>
          <p:cNvPr id="3" name="Content Placeholder 2"/>
          <p:cNvSpPr>
            <a:spLocks noGrp="1"/>
          </p:cNvSpPr>
          <p:nvPr>
            <p:ph idx="1"/>
          </p:nvPr>
        </p:nvSpPr>
        <p:spPr>
          <a:xfrm>
            <a:off x="457200" y="1295400"/>
            <a:ext cx="8229600" cy="4830763"/>
          </a:xfrm>
        </p:spPr>
        <p:txBody>
          <a:bodyPr>
            <a:normAutofit fontScale="92500" lnSpcReduction="10000"/>
          </a:bodyPr>
          <a:lstStyle/>
          <a:p>
            <a:pPr marL="0" indent="0" algn="r">
              <a:buNone/>
            </a:pPr>
            <a:r>
              <a:rPr lang="fa-IR" dirty="0" smtClean="0"/>
              <a:t> </a:t>
            </a:r>
            <a:r>
              <a:rPr lang="fa-IR" dirty="0"/>
              <a:t>محتوای برنامه درسی باید با تجربیات زندگی دانش آموزان مطابقت داشته باشد </a:t>
            </a:r>
            <a:r>
              <a:rPr lang="fa-IR" dirty="0" smtClean="0"/>
              <a:t>.اگر چه از لحاظ نظری ،انطباق محتوای برنامه درسی با شرایط واقعی زندگی باید هم در مرحله طراحی برنامه درسی توسط برنامه ریزان و هم </a:t>
            </a:r>
            <a:r>
              <a:rPr lang="fa-IR" dirty="0"/>
              <a:t>در مرحله </a:t>
            </a:r>
            <a:r>
              <a:rPr lang="fa-IR" dirty="0" smtClean="0"/>
              <a:t>اجرای برنامه درسی صورت پذیرد .اما از یک سو به دلیل عدم وجود امکانات و تجهیزات لازم در سطح مدارس و از سوی دیگر به علت کیفیت و تجربه متفاوت آموزشی معلمان رعایت تناسب محتوا در مرحله طراحی برنامه درسی از ضرورت زیادی برخوردار میگردد </a:t>
            </a:r>
            <a:r>
              <a:rPr lang="fa-IR" dirty="0"/>
              <a:t>برنامه ریزان باید نمونه هایی از محیط وشرایط واقعی دانش آموزان انتخاب کنند تا مفاهیم و مضامین برای آنها بیشتر قابل فهم باشد . </a:t>
            </a:r>
            <a:r>
              <a:rPr lang="fa-IR" sz="1900" dirty="0"/>
              <a:t>(ب</a:t>
            </a:r>
            <a:r>
              <a:rPr lang="fa-IR" sz="1900" dirty="0" smtClean="0"/>
              <a:t>طور مثال از جانوران و گیاهانی سخن گفته شود که در محیط زندگی آنها یافت می شود)</a:t>
            </a:r>
            <a:endParaRPr lang="fa-IR" sz="1900" dirty="0"/>
          </a:p>
        </p:txBody>
      </p:sp>
    </p:spTree>
    <p:extLst>
      <p:ext uri="{BB962C8B-B14F-4D97-AF65-F5344CB8AC3E}">
        <p14:creationId xmlns:p14="http://schemas.microsoft.com/office/powerpoint/2010/main" val="25183594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dirty="0" smtClean="0">
                <a:solidFill>
                  <a:srgbClr val="0070C0"/>
                </a:solidFill>
              </a:rPr>
              <a:t>محتوا باید زمینه ساز تجربیات و یادگیری بعدی دانش آموز باشد</a:t>
            </a:r>
            <a:endParaRPr lang="fa-IR" sz="2800" dirty="0">
              <a:solidFill>
                <a:srgbClr val="0070C0"/>
              </a:solidFill>
            </a:endParaRPr>
          </a:p>
        </p:txBody>
      </p:sp>
      <p:sp>
        <p:nvSpPr>
          <p:cNvPr id="3" name="Content Placeholder 2"/>
          <p:cNvSpPr>
            <a:spLocks noGrp="1"/>
          </p:cNvSpPr>
          <p:nvPr>
            <p:ph idx="1"/>
          </p:nvPr>
        </p:nvSpPr>
        <p:spPr/>
        <p:txBody>
          <a:bodyPr/>
          <a:lstStyle/>
          <a:p>
            <a:pPr marL="0" indent="0" algn="r">
              <a:buNone/>
            </a:pPr>
            <a:r>
              <a:rPr lang="fa-IR" dirty="0" smtClean="0"/>
              <a:t>طبق </a:t>
            </a:r>
            <a:r>
              <a:rPr lang="fa-IR" dirty="0"/>
              <a:t>این ملاک محتوا باید بستری ایجاد کند که دانش آموز </a:t>
            </a:r>
            <a:r>
              <a:rPr lang="fa-IR" dirty="0" smtClean="0"/>
              <a:t>بطور مستقل </a:t>
            </a:r>
            <a:r>
              <a:rPr lang="fa-IR" dirty="0"/>
              <a:t>به یادگیری بپردازد وبرای دانش آموز نقش </a:t>
            </a:r>
            <a:r>
              <a:rPr lang="fa-IR" dirty="0" smtClean="0"/>
              <a:t>فعالی را </a:t>
            </a:r>
            <a:r>
              <a:rPr lang="fa-IR" dirty="0"/>
              <a:t>در یادگیری در نظر بگیرد </a:t>
            </a:r>
            <a:r>
              <a:rPr lang="fa-IR" dirty="0" smtClean="0"/>
              <a:t>.</a:t>
            </a:r>
            <a:endParaRPr lang="en-US" dirty="0" smtClean="0"/>
          </a:p>
          <a:p>
            <a:pPr marL="0" indent="0" algn="r" rtl="1">
              <a:buNone/>
            </a:pPr>
            <a:r>
              <a:rPr lang="fa-IR" dirty="0" smtClean="0"/>
              <a:t>چنین امری ایجاب می کند که محتوا با توجه به فعالیت دانش آموز طراحی شود و برای او نقش فعالی در یادگیری در نظر گرفته شود.</a:t>
            </a:r>
            <a:endParaRPr lang="en-US" dirty="0"/>
          </a:p>
          <a:p>
            <a:endParaRPr lang="fa-IR" dirty="0"/>
          </a:p>
        </p:txBody>
      </p:sp>
    </p:spTree>
    <p:extLst>
      <p:ext uri="{BB962C8B-B14F-4D97-AF65-F5344CB8AC3E}">
        <p14:creationId xmlns:p14="http://schemas.microsoft.com/office/powerpoint/2010/main" val="3434189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solidFill>
                  <a:srgbClr val="0070C0"/>
                </a:solidFill>
              </a:rPr>
              <a:t>3- تناسب </a:t>
            </a:r>
            <a:r>
              <a:rPr lang="fa-IR" dirty="0">
                <a:solidFill>
                  <a:srgbClr val="0070C0"/>
                </a:solidFill>
              </a:rPr>
              <a:t>با قانون مندی های برنامه </a:t>
            </a:r>
            <a:r>
              <a:rPr lang="fa-IR" dirty="0" smtClean="0">
                <a:solidFill>
                  <a:srgbClr val="0070C0"/>
                </a:solidFill>
              </a:rPr>
              <a:t>درسی</a:t>
            </a:r>
            <a:endParaRPr lang="fa-IR" dirty="0">
              <a:solidFill>
                <a:srgbClr val="0070C0"/>
              </a:solidFill>
            </a:endParaRPr>
          </a:p>
        </p:txBody>
      </p:sp>
      <p:sp>
        <p:nvSpPr>
          <p:cNvPr id="3" name="Content Placeholder 2"/>
          <p:cNvSpPr>
            <a:spLocks noGrp="1"/>
          </p:cNvSpPr>
          <p:nvPr>
            <p:ph idx="1"/>
          </p:nvPr>
        </p:nvSpPr>
        <p:spPr>
          <a:xfrm>
            <a:off x="457200" y="1600200"/>
            <a:ext cx="8229600" cy="4953000"/>
          </a:xfrm>
        </p:spPr>
        <p:txBody>
          <a:bodyPr>
            <a:noAutofit/>
          </a:bodyPr>
          <a:lstStyle/>
          <a:p>
            <a:pPr marL="0" indent="0" algn="r" rtl="1">
              <a:buNone/>
            </a:pPr>
            <a:r>
              <a:rPr lang="fa-IR" sz="1600" dirty="0" smtClean="0"/>
              <a:t>محتوای </a:t>
            </a:r>
            <a:r>
              <a:rPr lang="fa-IR" sz="1600" dirty="0"/>
              <a:t>برنامه درسی باید با ملاک های زیر تناسب داشته باشد:  </a:t>
            </a:r>
            <a:endParaRPr lang="fa-IR" sz="1600" dirty="0" smtClean="0"/>
          </a:p>
          <a:p>
            <a:pPr marL="0" indent="0" algn="r" rtl="1">
              <a:buNone/>
            </a:pPr>
            <a:r>
              <a:rPr lang="fa-IR" sz="2000" dirty="0"/>
              <a:t>   1- تعادل محتوا    </a:t>
            </a:r>
            <a:endParaRPr lang="fa-IR" sz="2000" dirty="0" smtClean="0"/>
          </a:p>
          <a:p>
            <a:pPr marL="0" indent="0" algn="r" rtl="1">
              <a:buNone/>
            </a:pPr>
            <a:r>
              <a:rPr lang="fa-IR" sz="2000" dirty="0" smtClean="0"/>
              <a:t>  </a:t>
            </a:r>
            <a:r>
              <a:rPr lang="fa-IR" sz="2000" dirty="0"/>
              <a:t>منظور، وجود سازمان داخلی در محتوا هم از نقطه نظر </a:t>
            </a:r>
            <a:r>
              <a:rPr lang="fa-IR" sz="2000" dirty="0" smtClean="0"/>
              <a:t>کمیت </a:t>
            </a:r>
            <a:r>
              <a:rPr lang="fa-IR" sz="2000" dirty="0"/>
              <a:t>و هم </a:t>
            </a:r>
            <a:r>
              <a:rPr lang="fa-IR" sz="2000" dirty="0" smtClean="0"/>
              <a:t>کیفیت </a:t>
            </a:r>
            <a:r>
              <a:rPr lang="fa-IR" sz="2000" dirty="0"/>
              <a:t>است. از لحاظ کمی، اندازه هر بخش با کل </a:t>
            </a:r>
            <a:r>
              <a:rPr lang="fa-IR" sz="2000" dirty="0" smtClean="0"/>
              <a:t>آن دارای اهمیت است  </a:t>
            </a:r>
            <a:r>
              <a:rPr lang="fa-IR" sz="2000" dirty="0"/>
              <a:t>و از نظر کیفی، وجود همگرایی بین انواع مختلف محتوا، ارتباط </a:t>
            </a:r>
            <a:r>
              <a:rPr lang="fa-IR" sz="2000" dirty="0" smtClean="0"/>
              <a:t>بین تئوری </a:t>
            </a:r>
            <a:r>
              <a:rPr lang="fa-IR" sz="2000" dirty="0"/>
              <a:t>ها </a:t>
            </a:r>
            <a:r>
              <a:rPr lang="fa-IR" sz="2000" dirty="0" smtClean="0"/>
              <a:t>و </a:t>
            </a:r>
            <a:r>
              <a:rPr lang="fa-IR" sz="2000" dirty="0"/>
              <a:t>نمونه </a:t>
            </a:r>
            <a:r>
              <a:rPr lang="fa-IR" sz="2000" dirty="0" smtClean="0"/>
              <a:t>ها (مثال ها )و .... دارای اهمیت است.</a:t>
            </a:r>
          </a:p>
          <a:p>
            <a:pPr marL="0" indent="0" algn="r" rtl="1">
              <a:buNone/>
            </a:pPr>
            <a:r>
              <a:rPr lang="fa-IR" sz="2000" dirty="0" smtClean="0"/>
              <a:t>بنظر می رسد در این زمینه توجه به موارد ذیل دارای اهمیت زیادی می باشد:</a:t>
            </a:r>
          </a:p>
          <a:p>
            <a:pPr algn="r" rtl="1"/>
            <a:r>
              <a:rPr lang="fa-IR" sz="2000" dirty="0" smtClean="0"/>
              <a:t>محتوا و اهداف برنامه: اهداف مختلف در حیطه های مختلف محتوای متفاوتی را ایجاب میکند.</a:t>
            </a:r>
          </a:p>
          <a:p>
            <a:pPr algn="r" rtl="1"/>
            <a:r>
              <a:rPr lang="fa-IR" sz="2000" dirty="0" smtClean="0"/>
              <a:t>میزان توجه به عناصر نظری و آنهایی که کاربرد آنی دارند یا تعادل بین جنبه های نظری و عملی</a:t>
            </a:r>
          </a:p>
          <a:p>
            <a:pPr algn="r" rtl="1"/>
            <a:r>
              <a:rPr lang="fa-IR" sz="2000" dirty="0" smtClean="0"/>
              <a:t>تعادل در توزیع محتوا در سطوح مختلف تحصیلی </a:t>
            </a:r>
          </a:p>
          <a:p>
            <a:pPr algn="r" rtl="1"/>
            <a:r>
              <a:rPr lang="fa-IR" sz="2000" dirty="0"/>
              <a:t>محتوا و مسایل مطرح شده در داخل و خارج از مدرسه و درک اینکه آموزش برخی مفاهیم از طریق آموزش خارج از مدرسه کارایی بیشتری از آموزش رسمی کلاسی </a:t>
            </a:r>
            <a:r>
              <a:rPr lang="fa-IR" sz="2000" dirty="0" smtClean="0"/>
              <a:t>دارد</a:t>
            </a:r>
          </a:p>
          <a:p>
            <a:pPr algn="r" rtl="1"/>
            <a:r>
              <a:rPr lang="fa-IR" sz="2000" dirty="0" smtClean="0"/>
              <a:t>تعادل در میزان توجه به ارزشهای ملی و ارزشهای جهانی در محتوا</a:t>
            </a:r>
          </a:p>
          <a:p>
            <a:pPr algn="r" rtl="1"/>
            <a:r>
              <a:rPr lang="fa-IR" sz="2000" dirty="0" smtClean="0"/>
              <a:t>تاکیدی که بر کلمات یا تصاویر در سطوح مختلف آموزشی می شود</a:t>
            </a:r>
          </a:p>
          <a:p>
            <a:pPr algn="r" rtl="1"/>
            <a:endParaRPr lang="fa-IR" sz="2000" dirty="0" smtClean="0"/>
          </a:p>
          <a:p>
            <a:pPr marL="1371600" lvl="3" indent="0">
              <a:buNone/>
            </a:pPr>
            <a:r>
              <a:rPr lang="fa-IR" dirty="0" smtClean="0"/>
              <a:t> </a:t>
            </a:r>
            <a:endParaRPr lang="en-US" dirty="0"/>
          </a:p>
        </p:txBody>
      </p:sp>
    </p:spTree>
    <p:extLst>
      <p:ext uri="{BB962C8B-B14F-4D97-AF65-F5344CB8AC3E}">
        <p14:creationId xmlns:p14="http://schemas.microsoft.com/office/powerpoint/2010/main" val="1087169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انسجام محتوا</a:t>
            </a:r>
            <a:endParaRPr lang="fa-IR" dirty="0"/>
          </a:p>
        </p:txBody>
      </p:sp>
      <p:sp>
        <p:nvSpPr>
          <p:cNvPr id="3" name="Content Placeholder 2"/>
          <p:cNvSpPr>
            <a:spLocks noGrp="1"/>
          </p:cNvSpPr>
          <p:nvPr>
            <p:ph idx="1"/>
          </p:nvPr>
        </p:nvSpPr>
        <p:spPr/>
        <p:txBody>
          <a:bodyPr>
            <a:normAutofit fontScale="92500"/>
          </a:bodyPr>
          <a:lstStyle/>
          <a:p>
            <a:pPr marL="0" indent="0" algn="r" rtl="1">
              <a:buNone/>
            </a:pPr>
            <a:r>
              <a:rPr lang="fa-IR" sz="2800" dirty="0"/>
              <a:t>    منظور وجود نوعی وفاق میان مفاهیم و مضمون های محتوا و عدم تناقض در بین آن ها است. </a:t>
            </a:r>
            <a:r>
              <a:rPr lang="fa-IR" sz="2800" dirty="0" smtClean="0"/>
              <a:t>انسجام محتوا از دو نقطه نظر قابل بررسی است :از یکسو  </a:t>
            </a:r>
            <a:r>
              <a:rPr lang="fa-IR" sz="2800" dirty="0"/>
              <a:t>محتوای دروس مختلف در یک پایه </a:t>
            </a:r>
            <a:r>
              <a:rPr lang="fa-IR" sz="2800" dirty="0" smtClean="0"/>
              <a:t>تحصیلی و از سوی دیگر محتوای برنامه های درسی پایه های مختلف باید دارای انسجام باشندبطور خلاصه انسجام محتوا اشاره به  ارتباط عمودی و افقی  برنامه درسی دارد .</a:t>
            </a:r>
          </a:p>
          <a:p>
            <a:pPr marL="0" indent="0" algn="r" rtl="1">
              <a:buNone/>
            </a:pPr>
            <a:endParaRPr lang="fa-IR" sz="2800" dirty="0"/>
          </a:p>
          <a:p>
            <a:pPr marL="0" indent="0" algn="r" rtl="1">
              <a:buNone/>
            </a:pPr>
            <a:r>
              <a:rPr lang="fa-IR" sz="2800" dirty="0">
                <a:solidFill>
                  <a:srgbClr val="FF0000"/>
                </a:solidFill>
              </a:rPr>
              <a:t>مشخص كنيد در بين عوامل و معيارهاي موثر در انتخاب محتوا كدام يك اهميت بيشتري دارند و از نظر خود دفاع </a:t>
            </a:r>
            <a:r>
              <a:rPr lang="fa-IR" sz="2800" dirty="0" smtClean="0">
                <a:solidFill>
                  <a:srgbClr val="FF0000"/>
                </a:solidFill>
              </a:rPr>
              <a:t> </a:t>
            </a:r>
            <a:r>
              <a:rPr lang="fa-IR" sz="2800" dirty="0">
                <a:solidFill>
                  <a:srgbClr val="FF0000"/>
                </a:solidFill>
              </a:rPr>
              <a:t>كنيد </a:t>
            </a:r>
            <a:r>
              <a:rPr lang="fa-IR" sz="2800" dirty="0" smtClean="0">
                <a:solidFill>
                  <a:srgbClr val="FF0000"/>
                </a:solidFill>
              </a:rPr>
              <a:t>.</a:t>
            </a:r>
          </a:p>
          <a:p>
            <a:pPr marL="0" indent="0" algn="r" rtl="1">
              <a:buNone/>
            </a:pPr>
            <a:r>
              <a:rPr lang="fa-IR" sz="2800" dirty="0" smtClean="0">
                <a:solidFill>
                  <a:srgbClr val="FF0000"/>
                </a:solidFill>
              </a:rPr>
              <a:t>کدامیک از دیدگاههای اساسی در انتخاب محتوا را برای آموزش و پرورش ما مناسبتر میدانید بحث کنید</a:t>
            </a:r>
          </a:p>
          <a:p>
            <a:pPr marL="0" indent="0" algn="r" rtl="1">
              <a:buNone/>
            </a:pPr>
            <a:endParaRPr lang="en-US" sz="2800" dirty="0">
              <a:solidFill>
                <a:srgbClr val="FF0000"/>
              </a:solidFill>
            </a:endParaRPr>
          </a:p>
          <a:p>
            <a:pPr marL="0" indent="0" algn="r" rtl="1">
              <a:buNone/>
            </a:pPr>
            <a:endParaRPr lang="fa-IR" sz="2800" dirty="0" smtClean="0"/>
          </a:p>
          <a:p>
            <a:pPr marL="0" indent="0" algn="r" rtl="1">
              <a:buNone/>
            </a:pPr>
            <a:endParaRPr lang="en-US" sz="2800" dirty="0"/>
          </a:p>
          <a:p>
            <a:endParaRPr lang="fa-IR" sz="2800" dirty="0"/>
          </a:p>
        </p:txBody>
      </p:sp>
    </p:spTree>
    <p:extLst>
      <p:ext uri="{BB962C8B-B14F-4D97-AF65-F5344CB8AC3E}">
        <p14:creationId xmlns:p14="http://schemas.microsoft.com/office/powerpoint/2010/main" val="1495551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4691" y="1600200"/>
            <a:ext cx="6034617" cy="4525963"/>
          </a:xfrm>
        </p:spPr>
      </p:pic>
      <p:sp>
        <p:nvSpPr>
          <p:cNvPr id="2" name="Title 1"/>
          <p:cNvSpPr>
            <a:spLocks noGrp="1"/>
          </p:cNvSpPr>
          <p:nvPr>
            <p:ph type="title"/>
          </p:nvPr>
        </p:nvSpPr>
        <p:spPr/>
        <p:txBody>
          <a:bodyPr/>
          <a:lstStyle/>
          <a:p>
            <a:endParaRPr lang="fa-IR"/>
          </a:p>
        </p:txBody>
      </p:sp>
    </p:spTree>
    <p:extLst>
      <p:ext uri="{BB962C8B-B14F-4D97-AF65-F5344CB8AC3E}">
        <p14:creationId xmlns:p14="http://schemas.microsoft.com/office/powerpoint/2010/main" val="1343659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مقدمه</a:t>
            </a:r>
            <a:endParaRPr lang="fa-IR" dirty="0"/>
          </a:p>
        </p:txBody>
      </p:sp>
      <p:sp>
        <p:nvSpPr>
          <p:cNvPr id="3" name="Content Placeholder 2"/>
          <p:cNvSpPr>
            <a:spLocks noGrp="1"/>
          </p:cNvSpPr>
          <p:nvPr>
            <p:ph idx="1"/>
          </p:nvPr>
        </p:nvSpPr>
        <p:spPr/>
        <p:txBody>
          <a:bodyPr>
            <a:normAutofit fontScale="92500" lnSpcReduction="20000"/>
          </a:bodyPr>
          <a:lstStyle/>
          <a:p>
            <a:pPr marL="0" indent="0" algn="r" rtl="1">
              <a:buNone/>
            </a:pPr>
            <a:r>
              <a:rPr lang="fa-IR" dirty="0"/>
              <a:t>امروزه مدارس بايد بر اساس نياز سنجي ها ، خود را با </a:t>
            </a:r>
            <a:r>
              <a:rPr lang="fa-IR" dirty="0">
                <a:solidFill>
                  <a:srgbClr val="7030A0"/>
                </a:solidFill>
              </a:rPr>
              <a:t>نيازها </a:t>
            </a:r>
            <a:r>
              <a:rPr lang="fa-IR" dirty="0"/>
              <a:t>، علايق و </a:t>
            </a:r>
            <a:r>
              <a:rPr lang="fa-IR" dirty="0">
                <a:solidFill>
                  <a:srgbClr val="7030A0"/>
                </a:solidFill>
              </a:rPr>
              <a:t>قابليتهاي فراگيران </a:t>
            </a:r>
            <a:r>
              <a:rPr lang="fa-IR" dirty="0"/>
              <a:t>، تحولات رشد در مخاطبين هماهنگ نمايند و اين نيازها را به طور عام مورد شناسايي قرار دهند . تحولات اجتماعي در محتواي برنامه درسي تاثير وسيعي داشته است . برخي از نقش ها امروزه از خانواده گرفته شده است و به مدارس واگذار شده است هم اكنون از مدارس خواسته مي شود تا مسئووليتهاي بيشتري را در آموزش بر عهده گيرند. از جمله عواملي كه محتواي برنامه درسي را امروزه تحت تاثير قرار داده است مساله </a:t>
            </a:r>
            <a:r>
              <a:rPr lang="fa-IR" dirty="0">
                <a:solidFill>
                  <a:srgbClr val="7030A0"/>
                </a:solidFill>
              </a:rPr>
              <a:t>انفجار علوم </a:t>
            </a:r>
            <a:r>
              <a:rPr lang="fa-IR" dirty="0"/>
              <a:t>است . انفجار دانش بشري برنامه درسي را به شكل هاي مختلف تحت تاثير قرار داده است براي مثال سازمان دهي </a:t>
            </a:r>
            <a:r>
              <a:rPr lang="fa-IR" dirty="0" smtClean="0"/>
              <a:t>دانش ، </a:t>
            </a:r>
            <a:r>
              <a:rPr lang="fa-IR" dirty="0"/>
              <a:t>رويكردهاي برنامه درسي ، روش هاي ياددهي – يادگيري و شيوه ارزشيابي دچار تحول شده است .</a:t>
            </a:r>
            <a:endParaRPr lang="en-US" dirty="0"/>
          </a:p>
          <a:p>
            <a:pPr marL="0" indent="0" algn="r">
              <a:buNone/>
            </a:pPr>
            <a:endParaRPr lang="fa-IR" dirty="0"/>
          </a:p>
        </p:txBody>
      </p:sp>
    </p:spTree>
    <p:extLst>
      <p:ext uri="{BB962C8B-B14F-4D97-AF65-F5344CB8AC3E}">
        <p14:creationId xmlns:p14="http://schemas.microsoft.com/office/powerpoint/2010/main" val="1555231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دیدگاههای اساسی در انتخاب محتوا</a:t>
            </a:r>
            <a:endParaRPr lang="fa-IR" dirty="0"/>
          </a:p>
        </p:txBody>
      </p:sp>
      <p:sp>
        <p:nvSpPr>
          <p:cNvPr id="3" name="Content Placeholder 2"/>
          <p:cNvSpPr>
            <a:spLocks noGrp="1"/>
          </p:cNvSpPr>
          <p:nvPr>
            <p:ph idx="1"/>
          </p:nvPr>
        </p:nvSpPr>
        <p:spPr/>
        <p:txBody>
          <a:bodyPr>
            <a:normAutofit fontScale="92500" lnSpcReduction="20000"/>
          </a:bodyPr>
          <a:lstStyle/>
          <a:p>
            <a:pPr marL="0" indent="0" algn="r">
              <a:buNone/>
            </a:pPr>
            <a:r>
              <a:rPr lang="fa-IR" dirty="0"/>
              <a:t>محتواي برنامه درسي ممكن است كه بر مبناي ميراث كهن و تحولات علمي در حال حاضر و نيازهاي آينده انتخاب شود . بدين لحاظ برنامه درسي به لحاظ زماني ممكن است كه خصلتي </a:t>
            </a:r>
            <a:r>
              <a:rPr lang="fa-IR" dirty="0">
                <a:solidFill>
                  <a:srgbClr val="7030A0"/>
                </a:solidFill>
              </a:rPr>
              <a:t>گذشته گرا ، محافظه كار و پيشرو </a:t>
            </a:r>
            <a:r>
              <a:rPr lang="fa-IR" dirty="0"/>
              <a:t>پيدا كند و هر يك </a:t>
            </a:r>
            <a:endParaRPr lang="en-US" dirty="0" smtClean="0"/>
          </a:p>
          <a:p>
            <a:pPr marL="0" indent="0" algn="r">
              <a:buNone/>
            </a:pPr>
            <a:r>
              <a:rPr lang="fa-IR" dirty="0" smtClean="0"/>
              <a:t>از </a:t>
            </a:r>
            <a:r>
              <a:rPr lang="fa-IR" dirty="0"/>
              <a:t>اين رويكردها ، محاسن و معايب خاص خود را دارد </a:t>
            </a:r>
            <a:r>
              <a:rPr lang="fa-IR" dirty="0" smtClean="0"/>
              <a:t>.</a:t>
            </a:r>
            <a:endParaRPr lang="en-US" dirty="0" smtClean="0"/>
          </a:p>
          <a:p>
            <a:pPr marL="0" indent="0" algn="r" rtl="1">
              <a:buNone/>
            </a:pPr>
            <a:r>
              <a:rPr lang="fa-IR" dirty="0" smtClean="0"/>
              <a:t> دیدگاههای مختلف بر فرایند انتخاب محتوا </a:t>
            </a:r>
            <a:r>
              <a:rPr lang="en-US" dirty="0" smtClean="0"/>
              <a:t> </a:t>
            </a:r>
            <a:r>
              <a:rPr lang="fa-IR" dirty="0" smtClean="0"/>
              <a:t>تاثیر گذار هستند که بشرح ذیل قابل طبقه بندی هستند</a:t>
            </a:r>
          </a:p>
          <a:p>
            <a:pPr marL="514350" indent="-514350" algn="r" rtl="1">
              <a:buFont typeface="+mj-lt"/>
              <a:buAutoNum type="arabicPeriod"/>
            </a:pPr>
            <a:r>
              <a:rPr lang="fa-IR" dirty="0" smtClean="0"/>
              <a:t>دیدگاه سنتی</a:t>
            </a:r>
          </a:p>
          <a:p>
            <a:pPr marL="514350" indent="-514350" algn="r" rtl="1">
              <a:buFont typeface="+mj-lt"/>
              <a:buAutoNum type="arabicPeriod"/>
            </a:pPr>
            <a:r>
              <a:rPr lang="fa-IR" dirty="0" smtClean="0"/>
              <a:t>دیدگاه پویا</a:t>
            </a:r>
          </a:p>
          <a:p>
            <a:pPr marL="514350" indent="-514350" algn="r" rtl="1">
              <a:buFont typeface="+mj-lt"/>
              <a:buAutoNum type="arabicPeriod"/>
            </a:pPr>
            <a:r>
              <a:rPr lang="fa-IR" smtClean="0"/>
              <a:t>دیدگاه سازنده (محتوا برای تغییر)</a:t>
            </a:r>
            <a:endParaRPr lang="en-US" dirty="0"/>
          </a:p>
          <a:p>
            <a:endParaRPr lang="fa-IR" dirty="0"/>
          </a:p>
        </p:txBody>
      </p:sp>
    </p:spTree>
    <p:extLst>
      <p:ext uri="{BB962C8B-B14F-4D97-AF65-F5344CB8AC3E}">
        <p14:creationId xmlns:p14="http://schemas.microsoft.com/office/powerpoint/2010/main" val="36989047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دیدگاههای اساسی در انتخاب محتوا</a:t>
            </a:r>
            <a:r>
              <a:rPr lang="fa-IR" dirty="0"/>
              <a:t> </a:t>
            </a:r>
            <a:r>
              <a:rPr lang="fa-IR" sz="1800" dirty="0"/>
              <a:t>ادامه</a:t>
            </a:r>
          </a:p>
        </p:txBody>
      </p:sp>
      <p:sp>
        <p:nvSpPr>
          <p:cNvPr id="3" name="Content Placeholder 2"/>
          <p:cNvSpPr>
            <a:spLocks noGrp="1"/>
          </p:cNvSpPr>
          <p:nvPr>
            <p:ph idx="1"/>
          </p:nvPr>
        </p:nvSpPr>
        <p:spPr>
          <a:xfrm>
            <a:off x="457200" y="1295400"/>
            <a:ext cx="8229600" cy="5257800"/>
          </a:xfrm>
        </p:spPr>
        <p:txBody>
          <a:bodyPr>
            <a:normAutofit fontScale="92500" lnSpcReduction="10000"/>
          </a:bodyPr>
          <a:lstStyle/>
          <a:p>
            <a:pPr marL="514350" indent="-514350" algn="r" rtl="1">
              <a:buFont typeface="+mj-lt"/>
              <a:buAutoNum type="arabicPeriod"/>
            </a:pPr>
            <a:r>
              <a:rPr lang="fa-IR" dirty="0" smtClean="0"/>
              <a:t>دیدگاه </a:t>
            </a:r>
            <a:r>
              <a:rPr lang="fa-IR" sz="2400" dirty="0"/>
              <a:t>سنتی  در این دیدگاه هدف اصلی آموزش و پرورش را انتقال میراث فرهنگی گذشته به دانش آموزان می دانند تا از این رهگذر وفاداری و صداقت به آن سنتها  به دانش اموزان القا گردد و آداب و رسوم ابدی و جاودانه شود.این گروه به شدت به سنتها وابسته هستند و در مقابل تغییر و نوسازی برنامه درسی </a:t>
            </a:r>
            <a:r>
              <a:rPr lang="fa-IR" sz="2400" dirty="0" smtClean="0"/>
              <a:t>مقاومت </a:t>
            </a:r>
            <a:r>
              <a:rPr lang="fa-IR" sz="2400" dirty="0"/>
              <a:t>می کنند.</a:t>
            </a:r>
          </a:p>
          <a:p>
            <a:pPr marL="514350" indent="-514350" algn="r" rtl="1">
              <a:buFont typeface="+mj-lt"/>
              <a:buAutoNum type="arabicPeriod" startAt="2"/>
            </a:pPr>
            <a:r>
              <a:rPr lang="fa-IR" dirty="0" smtClean="0"/>
              <a:t>دیدگاه پویا </a:t>
            </a:r>
            <a:r>
              <a:rPr lang="fa-IR" sz="2400" dirty="0"/>
              <a:t>از طرف دیگر برنامه ریزانی که حال نگر و آینده نگر هستند مهمترین وظیفه مدرسه را توانا سازی دانش اموزان برای سازگاری و انطباق بهینه با تغییر و تحولات اجتماعی می دانندو می خواهند دانش اموزان را بنحوی آماده کنند تا از پس تحولات سریع در جامعه برآیند</a:t>
            </a:r>
          </a:p>
          <a:p>
            <a:pPr marL="514350" indent="-514350" algn="r" rtl="1">
              <a:buFont typeface="+mj-lt"/>
              <a:buAutoNum type="arabicPeriod" startAt="2"/>
            </a:pPr>
            <a:r>
              <a:rPr lang="fa-IR" dirty="0" smtClean="0"/>
              <a:t>دیدگاه سازنده</a:t>
            </a:r>
            <a:r>
              <a:rPr lang="fa-IR" sz="2400" dirty="0" smtClean="0"/>
              <a:t>در این دیدگاه اعتقاد به باز سازی و تجدید نظر در برنامه درسی می باشد.در این دیدگاه نقشی فعال تر از دو دیدگاه دیگر برای مدارس قایل هستندو اعتقاد دارند که نقش اصلی نظام آموزش مدرسه ای نه انطباق دانش آموزان با تغییرات بلکه زمینه سازی تغییرات اجتماعی برای ساختن یک جامعه بهتر است.حامیان این دیدگاه بر موضوعات مسئله محور تاکید ویژه ای دارند.</a:t>
            </a:r>
            <a:endParaRPr lang="fa-IR" dirty="0"/>
          </a:p>
        </p:txBody>
      </p:sp>
    </p:spTree>
    <p:extLst>
      <p:ext uri="{BB962C8B-B14F-4D97-AF65-F5344CB8AC3E}">
        <p14:creationId xmlns:p14="http://schemas.microsoft.com/office/powerpoint/2010/main" val="23043401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lnSpcReduction="10000"/>
          </a:bodyPr>
          <a:lstStyle/>
          <a:p>
            <a:pPr marL="0" indent="0" algn="r" rtl="1">
              <a:buNone/>
            </a:pPr>
            <a:r>
              <a:rPr lang="fa-IR" dirty="0" smtClean="0"/>
              <a:t>در </a:t>
            </a:r>
            <a:r>
              <a:rPr lang="fa-IR" dirty="0"/>
              <a:t>نظام هاي آموزشي متمركز نظير ايران معمولا محتوا در قالب كتب درسي ارائه مي شود و كتاب محور آموزش و يادگيري است و به همين اعتبار فقدان آن موجب سرگرداني مربي و فراگير مي شود بويژه كه ارزشيابي از ميزان يادگيري در چنين شرايطي اغلب موكول به محتواي كتاب است و شايد بي دليل نباشد كه چنين نظام هاي آموزشي را كتاب محور مي نامند و نقطه مقابل آن را برنامه محور تلقي مي كنند . اين بحث بخصوص در دوره هاي آموزشي عمومي بيشتر مصداق دارد </a:t>
            </a:r>
            <a:r>
              <a:rPr lang="fa-IR" dirty="0" smtClean="0"/>
              <a:t>.</a:t>
            </a:r>
          </a:p>
          <a:p>
            <a:pPr marL="0" indent="0" algn="r" rtl="1">
              <a:buNone/>
            </a:pPr>
            <a:r>
              <a:rPr lang="fa-IR" dirty="0"/>
              <a:t>اما لازم است در توليد و انتخاب اين محتواها نيز اصول و قواعدي را برشماريم . در زبان برنامه ريزي اين قواعد را تحت عنوان (( معيارهاي انتخاب محتوا )) مي شناسيم .</a:t>
            </a:r>
            <a:endParaRPr lang="en-US" dirty="0"/>
          </a:p>
          <a:p>
            <a:pPr marL="0" indent="0" algn="r" rtl="1">
              <a:buNone/>
            </a:pPr>
            <a:endParaRPr lang="en-US" dirty="0"/>
          </a:p>
          <a:p>
            <a:pPr marL="0" indent="0" algn="r">
              <a:buNone/>
            </a:pPr>
            <a:endParaRPr lang="fa-IR" dirty="0"/>
          </a:p>
        </p:txBody>
      </p:sp>
    </p:spTree>
    <p:extLst>
      <p:ext uri="{BB962C8B-B14F-4D97-AF65-F5344CB8AC3E}">
        <p14:creationId xmlns:p14="http://schemas.microsoft.com/office/powerpoint/2010/main" val="165254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انواع محتوا	</a:t>
            </a:r>
            <a:endParaRPr lang="fa-IR" dirty="0"/>
          </a:p>
        </p:txBody>
      </p:sp>
      <p:sp>
        <p:nvSpPr>
          <p:cNvPr id="3" name="Content Placeholder 2"/>
          <p:cNvSpPr>
            <a:spLocks noGrp="1"/>
          </p:cNvSpPr>
          <p:nvPr>
            <p:ph idx="1"/>
          </p:nvPr>
        </p:nvSpPr>
        <p:spPr/>
        <p:txBody>
          <a:bodyPr/>
          <a:lstStyle/>
          <a:p>
            <a:pPr marL="0" indent="0" algn="r">
              <a:buNone/>
            </a:pPr>
            <a:r>
              <a:rPr lang="fa-IR" dirty="0" smtClean="0"/>
              <a:t>از لحاظ برنامه ریزی درسی حداقل دو نوع محتوا در یک درس خاص قابل شناسایی است :</a:t>
            </a:r>
          </a:p>
          <a:p>
            <a:pPr marL="514350" indent="-514350" algn="r" rtl="1">
              <a:buFont typeface="+mj-lt"/>
              <a:buAutoNum type="arabicPeriod"/>
            </a:pPr>
            <a:r>
              <a:rPr lang="fa-IR" dirty="0" smtClean="0"/>
              <a:t>محتوای مکتوب :آنچه بصورت متون و کتب درسی تدوین میشود</a:t>
            </a:r>
          </a:p>
          <a:p>
            <a:pPr marL="514350" indent="-514350" algn="r" rtl="1">
              <a:buFont typeface="+mj-lt"/>
              <a:buAutoNum type="arabicPeriod"/>
            </a:pPr>
            <a:r>
              <a:rPr lang="fa-IR" dirty="0" smtClean="0"/>
              <a:t>محتوای شفاهی : ناظر است بر توضیحات معلم و تدریس وی در کلاس و بطور کلی هر آنچه که بصورت مکتوب و نوشته شده نباشد.</a:t>
            </a:r>
            <a:endParaRPr lang="fa-IR" dirty="0"/>
          </a:p>
        </p:txBody>
      </p:sp>
    </p:spTree>
    <p:extLst>
      <p:ext uri="{BB962C8B-B14F-4D97-AF65-F5344CB8AC3E}">
        <p14:creationId xmlns:p14="http://schemas.microsoft.com/office/powerpoint/2010/main" val="26667610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smtClean="0"/>
              <a:t>ماهیت تصمیمات در ارتباط با محتوای برنامه درسی</a:t>
            </a:r>
            <a:endParaRPr lang="fa-IR" sz="3600" dirty="0"/>
          </a:p>
        </p:txBody>
      </p:sp>
      <p:sp>
        <p:nvSpPr>
          <p:cNvPr id="3" name="Content Placeholder 2"/>
          <p:cNvSpPr>
            <a:spLocks noGrp="1"/>
          </p:cNvSpPr>
          <p:nvPr>
            <p:ph idx="1"/>
          </p:nvPr>
        </p:nvSpPr>
        <p:spPr/>
        <p:txBody>
          <a:bodyPr>
            <a:normAutofit lnSpcReduction="10000"/>
          </a:bodyPr>
          <a:lstStyle/>
          <a:p>
            <a:pPr marL="514350" indent="-514350" algn="r" rtl="1">
              <a:buFont typeface="+mj-lt"/>
              <a:buAutoNum type="arabicPeriod"/>
            </a:pPr>
            <a:r>
              <a:rPr lang="fa-IR" dirty="0" smtClean="0"/>
              <a:t>انتخاب محتوا می تواند جنبه نظری یا عملی داشته باشدکه هر کدام بر فرایند انتخاب محتوا تاثیر زیادی خواهد داشت</a:t>
            </a:r>
          </a:p>
          <a:p>
            <a:pPr marL="514350" indent="-514350" algn="r" rtl="1">
              <a:buFont typeface="+mj-lt"/>
              <a:buAutoNum type="arabicPeriod"/>
            </a:pPr>
            <a:r>
              <a:rPr lang="fa-IR" dirty="0" smtClean="0"/>
              <a:t>انتخاب محتوا می تواند مقوله ای اجتماعی و فرهنگی باشد</a:t>
            </a:r>
          </a:p>
          <a:p>
            <a:pPr marL="514350" indent="-514350" algn="r" rtl="1">
              <a:buFont typeface="+mj-lt"/>
              <a:buAutoNum type="arabicPeriod"/>
            </a:pPr>
            <a:r>
              <a:rPr lang="fa-IR" dirty="0" smtClean="0"/>
              <a:t>صرف نظر از اینکه به دانش نظری یا حقایق توجه شود ،انتخاب محتوا مقوله ای سیاسی است </a:t>
            </a:r>
          </a:p>
          <a:p>
            <a:pPr marL="514350" indent="-514350" algn="r" rtl="1">
              <a:buFont typeface="+mj-lt"/>
              <a:buAutoNum type="arabicPeriod"/>
            </a:pPr>
            <a:r>
              <a:rPr lang="fa-IR" dirty="0" smtClean="0"/>
              <a:t>و سرانجام انتخاب محتوا مقوله ای فردی است .زیرا همواره در انتخاب محتوای برنامه درسی فرد یا کمیته خاصی دخالت دارند و انتخاب محتوا در حقیقت نشانگر نقطه نظرات افراد است.</a:t>
            </a:r>
          </a:p>
          <a:p>
            <a:pPr marL="0" indent="0" algn="r" rtl="1">
              <a:buNone/>
            </a:pPr>
            <a:endParaRPr lang="fa-IR" dirty="0" smtClean="0"/>
          </a:p>
          <a:p>
            <a:pPr algn="r"/>
            <a:endParaRPr lang="fa-IR" dirty="0"/>
          </a:p>
        </p:txBody>
      </p:sp>
    </p:spTree>
    <p:extLst>
      <p:ext uri="{BB962C8B-B14F-4D97-AF65-F5344CB8AC3E}">
        <p14:creationId xmlns:p14="http://schemas.microsoft.com/office/powerpoint/2010/main" val="280142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fa-IR" b="1" dirty="0" smtClean="0"/>
              <a:t>چگونه </a:t>
            </a:r>
            <a:r>
              <a:rPr lang="fa-IR" b="1" dirty="0"/>
              <a:t>محتوا را انتخاب كنيم </a:t>
            </a:r>
            <a:r>
              <a:rPr lang="fa-IR" b="1" dirty="0" smtClean="0"/>
              <a:t>؟</a:t>
            </a:r>
            <a:r>
              <a:rPr lang="en-US" b="1" dirty="0" smtClean="0"/>
              <a:t/>
            </a:r>
            <a:br>
              <a:rPr lang="en-US" b="1" dirty="0" smtClean="0"/>
            </a:br>
            <a:endParaRPr lang="fa-IR" dirty="0"/>
          </a:p>
        </p:txBody>
      </p:sp>
      <p:sp>
        <p:nvSpPr>
          <p:cNvPr id="3" name="Content Placeholder 2"/>
          <p:cNvSpPr>
            <a:spLocks noGrp="1"/>
          </p:cNvSpPr>
          <p:nvPr>
            <p:ph idx="1"/>
          </p:nvPr>
        </p:nvSpPr>
        <p:spPr/>
        <p:txBody>
          <a:bodyPr>
            <a:normAutofit fontScale="92500" lnSpcReduction="10000"/>
          </a:bodyPr>
          <a:lstStyle/>
          <a:p>
            <a:pPr marL="0" indent="0" algn="r">
              <a:buNone/>
            </a:pPr>
            <a:r>
              <a:rPr lang="fa-IR" b="1" dirty="0">
                <a:cs typeface="B Lotus" pitchFamily="2" charset="-78"/>
              </a:rPr>
              <a:t>صاحبنظران تعليم و تربيت در مورد نحوه انتخاب و ارائه محتوا در برنامه ريزي درسي برخي اصول اساسي را مطرح مي كنند كه عبارتند از :</a:t>
            </a:r>
            <a:endParaRPr lang="en-US" dirty="0">
              <a:cs typeface="B Lotus" pitchFamily="2" charset="-78"/>
            </a:endParaRPr>
          </a:p>
          <a:p>
            <a:pPr marL="0" indent="0" algn="r">
              <a:buNone/>
            </a:pPr>
            <a:r>
              <a:rPr lang="fa-IR" b="1" i="1" u="sng" dirty="0">
                <a:cs typeface="B Lotus" pitchFamily="2" charset="-78"/>
              </a:rPr>
              <a:t>1- رابطه محتوا و هدف :</a:t>
            </a:r>
            <a:endParaRPr lang="en-US" dirty="0">
              <a:cs typeface="B Lotus" pitchFamily="2" charset="-78"/>
            </a:endParaRPr>
          </a:p>
          <a:p>
            <a:pPr marL="0" indent="0" algn="r">
              <a:buNone/>
            </a:pPr>
            <a:r>
              <a:rPr lang="fa-IR" b="1" dirty="0">
                <a:cs typeface="B Lotus" pitchFamily="2" charset="-78"/>
              </a:rPr>
              <a:t>محتوا بايد با هدفهاي درسي و نظام آموزشي مرتبط باشد . براي دستيابي به هر هدف تربيتي فعاليتهاي يادگيري  بايد چنان انتخاب شوند كه به دانش آموز فرصت لازم براي انجام رفتار مورد نظر داده شود . مثلا براي ايجاد و توسعه علاقه به كتاب ، فعاليت يادگيري بايد مجموعه فرصت هايي را براي مطالعه كتابها توسط دانش آموزان فراهم سازد </a:t>
            </a:r>
            <a:r>
              <a:rPr lang="fa-IR" b="1" dirty="0" smtClean="0">
                <a:cs typeface="B Lotus" pitchFamily="2" charset="-78"/>
              </a:rPr>
              <a:t>.</a:t>
            </a:r>
            <a:endParaRPr lang="en-US" dirty="0">
              <a:cs typeface="B Lotus" pitchFamily="2" charset="-78"/>
            </a:endParaRPr>
          </a:p>
        </p:txBody>
      </p:sp>
    </p:spTree>
    <p:extLst>
      <p:ext uri="{BB962C8B-B14F-4D97-AF65-F5344CB8AC3E}">
        <p14:creationId xmlns:p14="http://schemas.microsoft.com/office/powerpoint/2010/main" val="2260463177"/>
      </p:ext>
    </p:extLst>
  </p:cSld>
  <p:clrMapOvr>
    <a:masterClrMapping/>
  </p:clrMapOvr>
</p:sld>
</file>

<file path=ppt/theme/theme1.xml><?xml version="1.0" encoding="utf-8"?>
<a:theme xmlns:a="http://schemas.openxmlformats.org/drawingml/2006/main" name="Office Theme">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TotalTime>
  <Words>2004</Words>
  <Application>Microsoft Office PowerPoint</Application>
  <PresentationFormat>On-screen Show (4:3)</PresentationFormat>
  <Paragraphs>98</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محتوا چيست</vt:lpstr>
      <vt:lpstr>تعاریف و مفاهیم</vt:lpstr>
      <vt:lpstr>مقدمه</vt:lpstr>
      <vt:lpstr>دیدگاههای اساسی در انتخاب محتوا</vt:lpstr>
      <vt:lpstr>دیدگاههای اساسی در انتخاب محتوا ادامه</vt:lpstr>
      <vt:lpstr>PowerPoint Presentation</vt:lpstr>
      <vt:lpstr>انواع محتوا </vt:lpstr>
      <vt:lpstr>ماهیت تصمیمات در ارتباط با محتوای برنامه درسی</vt:lpstr>
      <vt:lpstr> چگونه محتوا را انتخاب كنيم ؟ </vt:lpstr>
      <vt:lpstr>2- رابطه محتوا و رغبت</vt:lpstr>
      <vt:lpstr> 3- رابطه محتوا و توان دانش آموزان </vt:lpstr>
      <vt:lpstr>4- رابطه محتوا و زمان</vt:lpstr>
      <vt:lpstr>5- رابطه محتوا و سودمندي</vt:lpstr>
      <vt:lpstr>6- رابطه محتوا و ارتباط عمودي</vt:lpstr>
      <vt:lpstr>7- رابطه محتوا و ارتباط افقي</vt:lpstr>
      <vt:lpstr>معیار های انتخاب محتوا   ادامه</vt:lpstr>
      <vt:lpstr>1- تناسب با عوامل و  ارزشهای اجتماعی</vt:lpstr>
      <vt:lpstr> ب - تناسب با پیشرفت های علمی و فن آورانه</vt:lpstr>
      <vt:lpstr>پ- تناسب با مسایل و نیاز های جامعه ملی و محلی</vt:lpstr>
      <vt:lpstr> ت - تناسب با مسایل و ارتباطات جهانی </vt:lpstr>
      <vt:lpstr> 2- تناسب با ویژگی های یادگیرندگان</vt:lpstr>
      <vt:lpstr>ب- تناسب با نیازها و رغبت های یادگیرندگان</vt:lpstr>
      <vt:lpstr> پ - تناسب با زندگی واقعی یادگیرندگان </vt:lpstr>
      <vt:lpstr>محتوا باید زمینه ساز تجربیات و یادگیری بعدی دانش آموز باشد</vt:lpstr>
      <vt:lpstr>3- تناسب با قانون مندی های برنامه درسی</vt:lpstr>
      <vt:lpstr>انسجام محتوا</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محتوا چيست</dc:title>
  <dc:creator>mehdi</dc:creator>
  <cp:lastModifiedBy>mehtar</cp:lastModifiedBy>
  <cp:revision>69</cp:revision>
  <dcterms:created xsi:type="dcterms:W3CDTF">2006-08-16T00:00:00Z</dcterms:created>
  <dcterms:modified xsi:type="dcterms:W3CDTF">2017-01-07T20:56:35Z</dcterms:modified>
</cp:coreProperties>
</file>